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53.jpeg" ContentType="image/jpeg"/>
  <Override PartName="/ppt/media/image54.jpeg" ContentType="image/jpeg"/>
  <Override PartName="/ppt/media/image55.jpeg" ContentType="image/jpeg"/>
  <Override PartName="/ppt/media/image56.jpeg" ContentType="image/jpeg"/>
  <Override PartName="/ppt/media/image57.jpeg" ContentType="image/jpeg"/>
  <Override PartName="/ppt/media/image58.jpeg" ContentType="image/jpeg"/>
  <Override PartName="/ppt/media/image59.jpeg" ContentType="image/jpeg"/>
  <Override PartName="/ppt/media/image60.jpeg" ContentType="image/jpeg"/>
  <Override PartName="/ppt/media/image61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69.jpeg" ContentType="image/jpeg"/>
  <Override PartName="/ppt/media/image70.jpeg" ContentType="image/jpeg"/>
  <Override PartName="/ppt/media/image71.jpeg" ContentType="image/jpe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79.jpeg" ContentType="image/jpeg"/>
  <Override PartName="/ppt/media/image80.jpeg" ContentType="image/jpeg"/>
  <Override PartName="/ppt/media/image81.jpeg" ContentType="image/jpeg"/>
  <Override PartName="/ppt/media/image82.jpeg" ContentType="image/jpeg"/>
  <Override PartName="/ppt/media/image83.jpeg" ContentType="image/jpeg"/>
  <Override PartName="/ppt/media/image84.jpeg" ContentType="image/jpeg"/>
  <Override PartName="/ppt/media/image85.jpeg" ContentType="image/jpeg"/>
  <Override PartName="/ppt/media/image86.jpeg" ContentType="image/jpeg"/>
  <Override PartName="/ppt/media/image87.jpeg" ContentType="image/jpeg"/>
  <Override PartName="/ppt/media/image88.jpeg" ContentType="image/jpeg"/>
  <Override PartName="/ppt/media/image89.jpeg" ContentType="image/jpeg"/>
  <Override PartName="/ppt/media/image90.jpeg" ContentType="image/jpeg"/>
  <Override PartName="/ppt/media/image91.jpeg" ContentType="image/jpeg"/>
  <Override PartName="/ppt/media/image92.jpeg" ContentType="image/jpeg"/>
  <Override PartName="/ppt/media/image93.jpeg" ContentType="image/jpeg"/>
  <Override PartName="/ppt/media/image94.jpeg" ContentType="image/jpeg"/>
  <Override PartName="/ppt/media/image95.jpeg" ContentType="image/jpeg"/>
  <Override PartName="/ppt/media/image96.jpeg" ContentType="image/jpeg"/>
  <Override PartName="/ppt/media/image97.jpeg" ContentType="image/jpeg"/>
  <Override PartName="/ppt/media/image98.jpeg" ContentType="image/jpeg"/>
  <Override PartName="/ppt/media/image99.jpeg" ContentType="image/jpeg"/>
  <Override PartName="/ppt/media/image100.jpeg" ContentType="image/jpeg"/>
  <Override PartName="/ppt/media/image101.jpeg" ContentType="image/jpeg"/>
  <Override PartName="/ppt/media/image102.jpeg" ContentType="image/jpeg"/>
  <Override PartName="/ppt/media/image103.jpeg" ContentType="image/jpeg"/>
  <Override PartName="/ppt/media/image104.jpeg" ContentType="image/jpeg"/>
  <Override PartName="/ppt/media/image105.jpeg" ContentType="image/jpeg"/>
  <Override PartName="/ppt/media/image106.jpeg" ContentType="image/jpeg"/>
  <Override PartName="/ppt/media/image107.jpeg" ContentType="image/jpeg"/>
  <Override PartName="/ppt/media/image108.jpeg" ContentType="image/jpeg"/>
  <Override PartName="/ppt/media/image109.jpeg" ContentType="image/jpeg"/>
  <Override PartName="/ppt/media/image110.jpeg" ContentType="image/jpeg"/>
  <Override PartName="/ppt/media/image111.jpeg" ContentType="image/jpeg"/>
  <Override PartName="/ppt/media/image112.jpeg" ContentType="image/jpeg"/>
  <Override PartName="/ppt/media/image113.jpeg" ContentType="image/jpeg"/>
  <Override PartName="/ppt/media/image114.jpeg" ContentType="image/jpeg"/>
  <Override PartName="/ppt/media/image115.jpeg" ContentType="image/jpeg"/>
  <Override PartName="/ppt/media/image116.jpeg" ContentType="image/jpeg"/>
  <Override PartName="/ppt/media/image117.jpeg" ContentType="image/jpeg"/>
  <Override PartName="/ppt/media/image118.jpeg" ContentType="image/jpeg"/>
  <Override PartName="/ppt/media/image119.jpeg" ContentType="image/jpeg"/>
  <Override PartName="/ppt/media/image120.jpeg" ContentType="image/jpeg"/>
  <Override PartName="/ppt/media/image121.jpeg" ContentType="image/jpeg"/>
  <Override PartName="/ppt/media/image122.jpeg" ContentType="image/jpeg"/>
  <Override PartName="/ppt/media/image123.jpeg" ContentType="image/jpeg"/>
  <Override PartName="/ppt/media/image124.jpeg" ContentType="image/jpeg"/>
  <Override PartName="/ppt/media/image125.jpeg" ContentType="image/jpeg"/>
  <Override PartName="/ppt/media/image126.jpeg" ContentType="image/jpeg"/>
  <Override PartName="/ppt/media/image127.jpeg" ContentType="image/jpeg"/>
  <Override PartName="/ppt/media/image128.jpeg" ContentType="image/jpeg"/>
  <Override PartName="/ppt/media/image12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4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1" Type="http://schemas.openxmlformats.org/officeDocument/2006/relationships/image" Target="../media/image14.jpeg"/><Relationship Id="rId12" Type="http://schemas.openxmlformats.org/officeDocument/2006/relationships/image" Target="../media/image15.jpeg"/><Relationship Id="rId13" Type="http://schemas.openxmlformats.org/officeDocument/2006/relationships/image" Target="../media/image16.jpeg"/><Relationship Id="rId14" Type="http://schemas.openxmlformats.org/officeDocument/2006/relationships/image" Target="../media/image17.jpeg"/><Relationship Id="rId15" Type="http://schemas.openxmlformats.org/officeDocument/2006/relationships/image" Target="../media/image18.jpeg"/><Relationship Id="rId16" Type="http://schemas.openxmlformats.org/officeDocument/2006/relationships/image" Target="../media/image19.jpeg"/><Relationship Id="rId17" Type="http://schemas.openxmlformats.org/officeDocument/2006/relationships/image" Target="../media/image20.jpeg"/><Relationship Id="rId18" Type="http://schemas.openxmlformats.org/officeDocument/2006/relationships/image" Target="../media/image21.jpeg"/><Relationship Id="rId19" Type="http://schemas.openxmlformats.org/officeDocument/2006/relationships/image" Target="../media/image22.jpeg"/><Relationship Id="rId20" Type="http://schemas.openxmlformats.org/officeDocument/2006/relationships/image" Target="../media/image23.jpeg"/><Relationship Id="rId21" Type="http://schemas.openxmlformats.org/officeDocument/2006/relationships/image" Target="../media/image24.jpeg"/><Relationship Id="rId22" Type="http://schemas.openxmlformats.org/officeDocument/2006/relationships/image" Target="../media/image25.jpeg"/><Relationship Id="rId23" Type="http://schemas.openxmlformats.org/officeDocument/2006/relationships/image" Target="../media/image26.jpeg"/><Relationship Id="rId24" Type="http://schemas.openxmlformats.org/officeDocument/2006/relationships/image" Target="../media/image27.jpeg"/><Relationship Id="rId25" Type="http://schemas.openxmlformats.org/officeDocument/2006/relationships/image" Target="../media/image28.jpeg"/><Relationship Id="rId26" Type="http://schemas.openxmlformats.org/officeDocument/2006/relationships/image" Target="../media/image29.jpeg"/><Relationship Id="rId27" Type="http://schemas.openxmlformats.org/officeDocument/2006/relationships/image" Target="../media/image30.jpeg"/><Relationship Id="rId28" Type="http://schemas.openxmlformats.org/officeDocument/2006/relationships/image" Target="../media/image31.jpeg"/><Relationship Id="rId29" Type="http://schemas.openxmlformats.org/officeDocument/2006/relationships/image" Target="../media/image32.jpeg"/><Relationship Id="rId30" Type="http://schemas.openxmlformats.org/officeDocument/2006/relationships/image" Target="../media/image33.jpeg"/><Relationship Id="rId31" Type="http://schemas.openxmlformats.org/officeDocument/2006/relationships/image" Target="../media/image34.jpeg"/><Relationship Id="rId32" Type="http://schemas.openxmlformats.org/officeDocument/2006/relationships/image" Target="../media/image35.jpeg"/><Relationship Id="rId33" Type="http://schemas.openxmlformats.org/officeDocument/2006/relationships/image" Target="../media/image36.jpeg"/><Relationship Id="rId34" Type="http://schemas.openxmlformats.org/officeDocument/2006/relationships/image" Target="../media/image37.jpeg"/><Relationship Id="rId35" Type="http://schemas.openxmlformats.org/officeDocument/2006/relationships/image" Target="../media/image38.jpeg"/><Relationship Id="rId36" Type="http://schemas.openxmlformats.org/officeDocument/2006/relationships/image" Target="../media/image39.jpeg"/><Relationship Id="rId37" Type="http://schemas.openxmlformats.org/officeDocument/2006/relationships/image" Target="../media/image40.jpeg"/><Relationship Id="rId38" Type="http://schemas.openxmlformats.org/officeDocument/2006/relationships/image" Target="../media/image41.jpeg"/><Relationship Id="rId39" Type="http://schemas.openxmlformats.org/officeDocument/2006/relationships/image" Target="../media/image42.jpeg"/><Relationship Id="rId40" Type="http://schemas.openxmlformats.org/officeDocument/2006/relationships/image" Target="../media/image43.jpeg"/><Relationship Id="rId41" Type="http://schemas.openxmlformats.org/officeDocument/2006/relationships/image" Target="../media/image44.jpeg"/><Relationship Id="rId42" Type="http://schemas.openxmlformats.org/officeDocument/2006/relationships/image" Target="../media/image45.jpeg"/><Relationship Id="rId43" Type="http://schemas.openxmlformats.org/officeDocument/2006/relationships/image" Target="../media/image46.jpeg"/><Relationship Id="rId44" Type="http://schemas.openxmlformats.org/officeDocument/2006/relationships/image" Target="../media/image47.jpeg"/><Relationship Id="rId45" Type="http://schemas.openxmlformats.org/officeDocument/2006/relationships/image" Target="../media/image48.jpeg"/><Relationship Id="rId46" Type="http://schemas.openxmlformats.org/officeDocument/2006/relationships/image" Target="../media/image49.jpeg"/><Relationship Id="rId47" Type="http://schemas.openxmlformats.org/officeDocument/2006/relationships/image" Target="../media/image50.jpeg"/><Relationship Id="rId48" Type="http://schemas.openxmlformats.org/officeDocument/2006/relationships/image" Target="../media/image51.jpeg"/><Relationship Id="rId49" Type="http://schemas.openxmlformats.org/officeDocument/2006/relationships/image" Target="../media/image52.jpeg"/><Relationship Id="rId50" Type="http://schemas.openxmlformats.org/officeDocument/2006/relationships/image" Target="../media/image53.jpeg"/><Relationship Id="rId51" Type="http://schemas.openxmlformats.org/officeDocument/2006/relationships/image" Target="../media/image54.jpeg"/><Relationship Id="rId52" Type="http://schemas.openxmlformats.org/officeDocument/2006/relationships/image" Target="../media/image55.jpeg"/><Relationship Id="rId53" Type="http://schemas.openxmlformats.org/officeDocument/2006/relationships/image" Target="../media/image56.jpeg"/><Relationship Id="rId54" Type="http://schemas.openxmlformats.org/officeDocument/2006/relationships/image" Target="../media/image57.jpeg"/><Relationship Id="rId55" Type="http://schemas.openxmlformats.org/officeDocument/2006/relationships/image" Target="../media/image58.jpeg"/><Relationship Id="rId56" Type="http://schemas.openxmlformats.org/officeDocument/2006/relationships/image" Target="../media/image59.jpeg"/><Relationship Id="rId57" Type="http://schemas.openxmlformats.org/officeDocument/2006/relationships/image" Target="../media/image60.jpeg"/><Relationship Id="rId58" Type="http://schemas.openxmlformats.org/officeDocument/2006/relationships/image" Target="../media/image61.jpeg"/><Relationship Id="rId59" Type="http://schemas.openxmlformats.org/officeDocument/2006/relationships/image" Target="../media/image62.jpeg"/><Relationship Id="rId60" Type="http://schemas.openxmlformats.org/officeDocument/2006/relationships/image" Target="../media/image63.jpeg"/><Relationship Id="rId61" Type="http://schemas.openxmlformats.org/officeDocument/2006/relationships/image" Target="../media/image64.jpeg"/><Relationship Id="rId6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image" Target="../media/image68.jpeg"/><Relationship Id="rId6" Type="http://schemas.openxmlformats.org/officeDocument/2006/relationships/image" Target="../media/image69.jpeg"/><Relationship Id="rId7" Type="http://schemas.openxmlformats.org/officeDocument/2006/relationships/image" Target="../media/image70.jpeg"/><Relationship Id="rId8" Type="http://schemas.openxmlformats.org/officeDocument/2006/relationships/image" Target="../media/image71.jpeg"/><Relationship Id="rId9" Type="http://schemas.openxmlformats.org/officeDocument/2006/relationships/image" Target="../media/image72.jpeg"/><Relationship Id="rId10" Type="http://schemas.openxmlformats.org/officeDocument/2006/relationships/image" Target="../media/image73.jpeg"/><Relationship Id="rId11" Type="http://schemas.openxmlformats.org/officeDocument/2006/relationships/image" Target="../media/image74.jpeg"/><Relationship Id="rId12" Type="http://schemas.openxmlformats.org/officeDocument/2006/relationships/image" Target="../media/image75.jpeg"/><Relationship Id="rId13" Type="http://schemas.openxmlformats.org/officeDocument/2006/relationships/image" Target="../media/image76.jpeg"/><Relationship Id="rId14" Type="http://schemas.openxmlformats.org/officeDocument/2006/relationships/image" Target="../media/image77.jpeg"/><Relationship Id="rId15" Type="http://schemas.openxmlformats.org/officeDocument/2006/relationships/image" Target="../media/image78.jpeg"/><Relationship Id="rId16" Type="http://schemas.openxmlformats.org/officeDocument/2006/relationships/image" Target="../media/image79.jpeg"/><Relationship Id="rId17" Type="http://schemas.openxmlformats.org/officeDocument/2006/relationships/image" Target="../media/image80.jpeg"/><Relationship Id="rId18" Type="http://schemas.openxmlformats.org/officeDocument/2006/relationships/image" Target="../media/image81.jpeg"/><Relationship Id="rId19" Type="http://schemas.openxmlformats.org/officeDocument/2006/relationships/image" Target="../media/image82.jpeg"/><Relationship Id="rId20" Type="http://schemas.openxmlformats.org/officeDocument/2006/relationships/image" Target="../media/image83.jpeg"/><Relationship Id="rId21" Type="http://schemas.openxmlformats.org/officeDocument/2006/relationships/image" Target="../media/image84.jpeg"/><Relationship Id="rId22" Type="http://schemas.openxmlformats.org/officeDocument/2006/relationships/image" Target="../media/image85.jpeg"/><Relationship Id="rId23" Type="http://schemas.openxmlformats.org/officeDocument/2006/relationships/image" Target="../media/image86.jpeg"/><Relationship Id="rId24" Type="http://schemas.openxmlformats.org/officeDocument/2006/relationships/image" Target="../media/image87.jpeg"/><Relationship Id="rId25" Type="http://schemas.openxmlformats.org/officeDocument/2006/relationships/image" Target="../media/image88.jpeg"/><Relationship Id="rId26" Type="http://schemas.openxmlformats.org/officeDocument/2006/relationships/image" Target="../media/image89.jpeg"/><Relationship Id="rId27" Type="http://schemas.openxmlformats.org/officeDocument/2006/relationships/image" Target="../media/image90.jpeg"/><Relationship Id="rId28" Type="http://schemas.openxmlformats.org/officeDocument/2006/relationships/image" Target="../media/image91.jpeg"/><Relationship Id="rId29" Type="http://schemas.openxmlformats.org/officeDocument/2006/relationships/image" Target="../media/image92.jpeg"/><Relationship Id="rId30" Type="http://schemas.openxmlformats.org/officeDocument/2006/relationships/image" Target="../media/image93.jpeg"/><Relationship Id="rId31" Type="http://schemas.openxmlformats.org/officeDocument/2006/relationships/image" Target="../media/image94.jpeg"/><Relationship Id="rId32" Type="http://schemas.openxmlformats.org/officeDocument/2006/relationships/image" Target="../media/image95.jpeg"/><Relationship Id="rId33" Type="http://schemas.openxmlformats.org/officeDocument/2006/relationships/image" Target="../media/image96.jpeg"/><Relationship Id="rId34" Type="http://schemas.openxmlformats.org/officeDocument/2006/relationships/image" Target="../media/image97.jpeg"/><Relationship Id="rId35" Type="http://schemas.openxmlformats.org/officeDocument/2006/relationships/image" Target="../media/image98.jpeg"/><Relationship Id="rId36" Type="http://schemas.openxmlformats.org/officeDocument/2006/relationships/image" Target="../media/image99.jpeg"/><Relationship Id="rId37" Type="http://schemas.openxmlformats.org/officeDocument/2006/relationships/image" Target="../media/image100.jpeg"/><Relationship Id="rId38" Type="http://schemas.openxmlformats.org/officeDocument/2006/relationships/image" Target="../media/image101.jpeg"/><Relationship Id="rId39" Type="http://schemas.openxmlformats.org/officeDocument/2006/relationships/image" Target="../media/image102.jpeg"/><Relationship Id="rId40" Type="http://schemas.openxmlformats.org/officeDocument/2006/relationships/image" Target="../media/image103.jpeg"/><Relationship Id="rId41" Type="http://schemas.openxmlformats.org/officeDocument/2006/relationships/image" Target="../media/image104.jpeg"/><Relationship Id="rId42" Type="http://schemas.openxmlformats.org/officeDocument/2006/relationships/image" Target="../media/image9.png"/><Relationship Id="rId43" Type="http://schemas.openxmlformats.org/officeDocument/2006/relationships/image" Target="../media/image10.png"/><Relationship Id="rId44" Type="http://schemas.openxmlformats.org/officeDocument/2006/relationships/image" Target="../media/image105.jpeg"/><Relationship Id="rId45" Type="http://schemas.openxmlformats.org/officeDocument/2006/relationships/image" Target="../media/image106.jpeg"/><Relationship Id="rId46" Type="http://schemas.openxmlformats.org/officeDocument/2006/relationships/image" Target="../media/image107.jpeg"/><Relationship Id="rId47" Type="http://schemas.openxmlformats.org/officeDocument/2006/relationships/image" Target="../media/image108.jpeg"/><Relationship Id="rId48" Type="http://schemas.openxmlformats.org/officeDocument/2006/relationships/image" Target="../media/image109.jpeg"/><Relationship Id="rId49" Type="http://schemas.openxmlformats.org/officeDocument/2006/relationships/image" Target="../media/image110.jpeg"/><Relationship Id="rId50" Type="http://schemas.openxmlformats.org/officeDocument/2006/relationships/image" Target="../media/image111.jpeg"/><Relationship Id="rId51" Type="http://schemas.openxmlformats.org/officeDocument/2006/relationships/image" Target="../media/image112.jpeg"/><Relationship Id="rId52" Type="http://schemas.openxmlformats.org/officeDocument/2006/relationships/image" Target="../media/image113.jpeg"/><Relationship Id="rId53" Type="http://schemas.openxmlformats.org/officeDocument/2006/relationships/image" Target="../media/image114.jpeg"/><Relationship Id="rId54" Type="http://schemas.openxmlformats.org/officeDocument/2006/relationships/image" Target="../media/image115.jpeg"/><Relationship Id="rId55" Type="http://schemas.openxmlformats.org/officeDocument/2006/relationships/image" Target="../media/image116.jpeg"/><Relationship Id="rId56" Type="http://schemas.openxmlformats.org/officeDocument/2006/relationships/image" Target="../media/image117.jpeg"/><Relationship Id="rId57" Type="http://schemas.openxmlformats.org/officeDocument/2006/relationships/image" Target="../media/image118.jpeg"/><Relationship Id="rId58" Type="http://schemas.openxmlformats.org/officeDocument/2006/relationships/image" Target="../media/image119.jpeg"/><Relationship Id="rId59" Type="http://schemas.openxmlformats.org/officeDocument/2006/relationships/image" Target="../media/image120.jpeg"/><Relationship Id="rId60" Type="http://schemas.openxmlformats.org/officeDocument/2006/relationships/image" Target="../media/image121.jpeg"/><Relationship Id="rId61" Type="http://schemas.openxmlformats.org/officeDocument/2006/relationships/image" Target="../media/image122.jpeg"/><Relationship Id="rId62" Type="http://schemas.openxmlformats.org/officeDocument/2006/relationships/image" Target="../media/image123.jpeg"/><Relationship Id="rId63" Type="http://schemas.openxmlformats.org/officeDocument/2006/relationships/image" Target="../media/image124.jpeg"/><Relationship Id="rId64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jpeg"/><Relationship Id="rId3" Type="http://schemas.openxmlformats.org/officeDocument/2006/relationships/image" Target="../media/image126.jpeg"/><Relationship Id="rId4" Type="http://schemas.openxmlformats.org/officeDocument/2006/relationships/image" Target="../media/image127.jpeg"/><Relationship Id="rId5" Type="http://schemas.openxmlformats.org/officeDocument/2006/relationships/image" Target="../media/image128.jpeg"/><Relationship Id="rId6" Type="http://schemas.openxmlformats.org/officeDocument/2006/relationships/image" Target="../media/image12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FT"/>
          <p:cNvSpPr txBox="1"/>
          <p:nvPr>
            <p:ph type="ctrTitle"/>
          </p:nvPr>
        </p:nvSpPr>
        <p:spPr>
          <a:xfrm>
            <a:off x="1240412" y="2771606"/>
            <a:ext cx="21745424" cy="2545544"/>
          </a:xfrm>
          <a:prstGeom prst="rect">
            <a:avLst/>
          </a:prstGeom>
        </p:spPr>
        <p:txBody>
          <a:bodyPr/>
          <a:lstStyle>
            <a:lvl1pPr>
              <a:defRPr sz="1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iNFT</a:t>
            </a:r>
          </a:p>
        </p:txBody>
      </p:sp>
      <p:sp>
        <p:nvSpPr>
          <p:cNvPr id="120" name="基于区块随机性生成NFT的一种方式"/>
          <p:cNvSpPr txBox="1"/>
          <p:nvPr>
            <p:ph type="subTitle" sz="quarter" idx="1"/>
          </p:nvPr>
        </p:nvSpPr>
        <p:spPr>
          <a:xfrm>
            <a:off x="1049305" y="5627389"/>
            <a:ext cx="22603211" cy="2000957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基于区块随机性生成NFT的一种方式</a:t>
            </a:r>
          </a:p>
        </p:txBody>
      </p:sp>
      <p:sp>
        <p:nvSpPr>
          <p:cNvPr id="121" name="2024/03  Fuu"/>
          <p:cNvSpPr txBox="1"/>
          <p:nvPr/>
        </p:nvSpPr>
        <p:spPr>
          <a:xfrm>
            <a:off x="507224" y="12492519"/>
            <a:ext cx="23687374" cy="756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40436">
              <a:defRPr sz="3400"/>
            </a:lvl1pPr>
          </a:lstStyle>
          <a:p>
            <a:pPr/>
            <a:r>
              <a:t>2024/03  Fuu</a:t>
            </a:r>
          </a:p>
        </p:txBody>
      </p:sp>
      <p:pic>
        <p:nvPicPr>
          <p:cNvPr id="122" name="WechatIMG842.jpg" descr="WechatIMG84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5154" y="9002424"/>
            <a:ext cx="6495941" cy="324797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商业模式：数学随机性价值的稀缺可识别NFT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商业模式：数学随机性价值的稀缺可识别NFT</a:t>
            </a:r>
          </a:p>
        </p:txBody>
      </p:sp>
      <p:sp>
        <p:nvSpPr>
          <p:cNvPr id="361" name="矩形"/>
          <p:cNvSpPr/>
          <p:nvPr/>
        </p:nvSpPr>
        <p:spPr>
          <a:xfrm>
            <a:off x="1072493" y="6218652"/>
            <a:ext cx="3606615" cy="1603016"/>
          </a:xfrm>
          <a:prstGeom prst="rect">
            <a:avLst/>
          </a:prstGeom>
          <a:solidFill>
            <a:srgbClr val="51504D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62" name="Template"/>
          <p:cNvSpPr txBox="1"/>
          <p:nvPr/>
        </p:nvSpPr>
        <p:spPr>
          <a:xfrm>
            <a:off x="1080713" y="6629491"/>
            <a:ext cx="3590174" cy="78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3600">
                <a:solidFill>
                  <a:srgbClr val="FEAE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Template</a:t>
            </a:r>
          </a:p>
        </p:txBody>
      </p:sp>
      <p:sp>
        <p:nvSpPr>
          <p:cNvPr id="363" name="艺术家/IP"/>
          <p:cNvSpPr txBox="1"/>
          <p:nvPr/>
        </p:nvSpPr>
        <p:spPr>
          <a:xfrm>
            <a:off x="1341590" y="8065813"/>
            <a:ext cx="3068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艺术家/IP</a:t>
            </a:r>
          </a:p>
        </p:txBody>
      </p:sp>
      <p:sp>
        <p:nvSpPr>
          <p:cNvPr id="364" name="矩形"/>
          <p:cNvSpPr/>
          <p:nvPr/>
        </p:nvSpPr>
        <p:spPr>
          <a:xfrm>
            <a:off x="9827956" y="8642581"/>
            <a:ext cx="3606615" cy="1603016"/>
          </a:xfrm>
          <a:prstGeom prst="rect">
            <a:avLst/>
          </a:prstGeom>
          <a:solidFill>
            <a:srgbClr val="51504D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65" name="iNFT"/>
          <p:cNvSpPr txBox="1"/>
          <p:nvPr/>
        </p:nvSpPr>
        <p:spPr>
          <a:xfrm>
            <a:off x="9836176" y="9053420"/>
            <a:ext cx="3590174" cy="78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3600">
                <a:solidFill>
                  <a:srgbClr val="FEAE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iNFT</a:t>
            </a:r>
          </a:p>
        </p:txBody>
      </p:sp>
      <p:sp>
        <p:nvSpPr>
          <p:cNvPr id="366" name="客户铸造"/>
          <p:cNvSpPr txBox="1"/>
          <p:nvPr/>
        </p:nvSpPr>
        <p:spPr>
          <a:xfrm>
            <a:off x="5526078" y="5606084"/>
            <a:ext cx="306842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客户铸造</a:t>
            </a:r>
          </a:p>
        </p:txBody>
      </p:sp>
      <p:sp>
        <p:nvSpPr>
          <p:cNvPr id="367" name="矩形"/>
          <p:cNvSpPr/>
          <p:nvPr/>
        </p:nvSpPr>
        <p:spPr>
          <a:xfrm>
            <a:off x="9827956" y="6220841"/>
            <a:ext cx="3606615" cy="1603016"/>
          </a:xfrm>
          <a:prstGeom prst="rect">
            <a:avLst/>
          </a:prstGeom>
          <a:solidFill>
            <a:srgbClr val="51504D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68" name="iNFT"/>
          <p:cNvSpPr txBox="1"/>
          <p:nvPr/>
        </p:nvSpPr>
        <p:spPr>
          <a:xfrm>
            <a:off x="9836177" y="6631680"/>
            <a:ext cx="3590174" cy="78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3600">
                <a:solidFill>
                  <a:srgbClr val="FEAE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iNFT</a:t>
            </a:r>
          </a:p>
        </p:txBody>
      </p:sp>
      <p:sp>
        <p:nvSpPr>
          <p:cNvPr id="369" name="矩形"/>
          <p:cNvSpPr/>
          <p:nvPr/>
        </p:nvSpPr>
        <p:spPr>
          <a:xfrm>
            <a:off x="9827956" y="3930097"/>
            <a:ext cx="3606615" cy="1603016"/>
          </a:xfrm>
          <a:prstGeom prst="rect">
            <a:avLst/>
          </a:prstGeom>
          <a:solidFill>
            <a:srgbClr val="51504D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70" name="iNFT"/>
          <p:cNvSpPr txBox="1"/>
          <p:nvPr/>
        </p:nvSpPr>
        <p:spPr>
          <a:xfrm>
            <a:off x="9836177" y="4340936"/>
            <a:ext cx="3590174" cy="78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3600">
                <a:solidFill>
                  <a:srgbClr val="FEAE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iNFT</a:t>
            </a:r>
          </a:p>
        </p:txBody>
      </p:sp>
      <p:sp>
        <p:nvSpPr>
          <p:cNvPr id="371" name="线条"/>
          <p:cNvSpPr/>
          <p:nvPr/>
        </p:nvSpPr>
        <p:spPr>
          <a:xfrm flipV="1">
            <a:off x="15737691" y="1462131"/>
            <a:ext cx="1" cy="11514017"/>
          </a:xfrm>
          <a:prstGeom prst="line">
            <a:avLst/>
          </a:prstGeom>
          <a:ln w="88900">
            <a:solidFill>
              <a:srgbClr val="86848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72" name="iNFT交易市场"/>
          <p:cNvSpPr txBox="1"/>
          <p:nvPr/>
        </p:nvSpPr>
        <p:spPr>
          <a:xfrm>
            <a:off x="17064421" y="10996612"/>
            <a:ext cx="469371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iNFT交易市场</a:t>
            </a:r>
          </a:p>
        </p:txBody>
      </p:sp>
      <p:sp>
        <p:nvSpPr>
          <p:cNvPr id="373" name="矩形"/>
          <p:cNvSpPr/>
          <p:nvPr/>
        </p:nvSpPr>
        <p:spPr>
          <a:xfrm>
            <a:off x="18074433" y="5666643"/>
            <a:ext cx="3606615" cy="1603016"/>
          </a:xfrm>
          <a:prstGeom prst="rect">
            <a:avLst/>
          </a:prstGeom>
          <a:solidFill>
            <a:srgbClr val="51504D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74" name="iNFT"/>
          <p:cNvSpPr txBox="1"/>
          <p:nvPr/>
        </p:nvSpPr>
        <p:spPr>
          <a:xfrm>
            <a:off x="18082654" y="6077482"/>
            <a:ext cx="3590174" cy="78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3600">
                <a:solidFill>
                  <a:srgbClr val="FEAE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iNFT</a:t>
            </a:r>
          </a:p>
        </p:txBody>
      </p:sp>
      <p:pic>
        <p:nvPicPr>
          <p:cNvPr id="375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559782">
            <a:off x="13618538" y="5383493"/>
            <a:ext cx="4347322" cy="405070"/>
          </a:xfrm>
          <a:prstGeom prst="rect">
            <a:avLst/>
          </a:prstGeom>
        </p:spPr>
      </p:pic>
      <p:pic>
        <p:nvPicPr>
          <p:cNvPr id="377" name="线条 线条" descr="线条 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3583" y="6781255"/>
            <a:ext cx="2202021" cy="405070"/>
          </a:xfrm>
          <a:prstGeom prst="rect">
            <a:avLst/>
          </a:prstGeom>
        </p:spPr>
      </p:pic>
      <p:sp>
        <p:nvSpPr>
          <p:cNvPr id="379" name="线条"/>
          <p:cNvSpPr/>
          <p:nvPr/>
        </p:nvSpPr>
        <p:spPr>
          <a:xfrm flipV="1">
            <a:off x="7060287" y="1462131"/>
            <a:ext cx="1" cy="11514017"/>
          </a:xfrm>
          <a:prstGeom prst="line">
            <a:avLst/>
          </a:prstGeom>
          <a:ln w="88900">
            <a:solidFill>
              <a:srgbClr val="86848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80" name="客户选择是否销售及销售价格"/>
          <p:cNvSpPr txBox="1"/>
          <p:nvPr/>
        </p:nvSpPr>
        <p:spPr>
          <a:xfrm>
            <a:off x="15693242" y="3647092"/>
            <a:ext cx="617629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客户选择是否销售及销售价格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商业模式：在（艺术家/IP）和开发者之间分润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商业模式：在（艺术家/IP）和开发者之间分润</a:t>
            </a:r>
          </a:p>
        </p:txBody>
      </p:sp>
      <p:sp>
        <p:nvSpPr>
          <p:cNvPr id="383" name="矩形"/>
          <p:cNvSpPr/>
          <p:nvPr/>
        </p:nvSpPr>
        <p:spPr>
          <a:xfrm>
            <a:off x="9458841" y="2262249"/>
            <a:ext cx="3606615" cy="1603016"/>
          </a:xfrm>
          <a:prstGeom prst="rect">
            <a:avLst/>
          </a:prstGeom>
          <a:solidFill>
            <a:srgbClr val="51504D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84" name="Template"/>
          <p:cNvSpPr txBox="1"/>
          <p:nvPr/>
        </p:nvSpPr>
        <p:spPr>
          <a:xfrm>
            <a:off x="9467060" y="2673087"/>
            <a:ext cx="3590175" cy="78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3600">
                <a:solidFill>
                  <a:srgbClr val="FEAE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Template</a:t>
            </a:r>
          </a:p>
        </p:txBody>
      </p:sp>
      <p:sp>
        <p:nvSpPr>
          <p:cNvPr id="385" name="艺术作品/IP"/>
          <p:cNvSpPr txBox="1"/>
          <p:nvPr/>
        </p:nvSpPr>
        <p:spPr>
          <a:xfrm>
            <a:off x="8755005" y="4109410"/>
            <a:ext cx="479346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艺术作品/IP</a:t>
            </a:r>
          </a:p>
        </p:txBody>
      </p:sp>
      <p:sp>
        <p:nvSpPr>
          <p:cNvPr id="386" name="1. iNFT定义，链上不可更改"/>
          <p:cNvSpPr txBox="1"/>
          <p:nvPr/>
        </p:nvSpPr>
        <p:spPr>
          <a:xfrm>
            <a:off x="13349713" y="2113675"/>
            <a:ext cx="788530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1. iNFT定义，链上不可更改</a:t>
            </a:r>
          </a:p>
        </p:txBody>
      </p:sp>
      <p:sp>
        <p:nvSpPr>
          <p:cNvPr id="387" name="2.引用价格"/>
          <p:cNvSpPr txBox="1"/>
          <p:nvPr/>
        </p:nvSpPr>
        <p:spPr>
          <a:xfrm>
            <a:off x="13349713" y="2991466"/>
            <a:ext cx="423575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2.引用价格</a:t>
            </a:r>
          </a:p>
        </p:txBody>
      </p:sp>
      <p:sp>
        <p:nvSpPr>
          <p:cNvPr id="388" name="矩形"/>
          <p:cNvSpPr/>
          <p:nvPr/>
        </p:nvSpPr>
        <p:spPr>
          <a:xfrm>
            <a:off x="16657541" y="6739739"/>
            <a:ext cx="3606615" cy="1603016"/>
          </a:xfrm>
          <a:prstGeom prst="rect">
            <a:avLst/>
          </a:prstGeom>
          <a:solidFill>
            <a:srgbClr val="51504D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89" name="iNFT"/>
          <p:cNvSpPr txBox="1"/>
          <p:nvPr/>
        </p:nvSpPr>
        <p:spPr>
          <a:xfrm>
            <a:off x="16665761" y="7150578"/>
            <a:ext cx="3590174" cy="78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3600">
                <a:solidFill>
                  <a:srgbClr val="FEAE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iNFT</a:t>
            </a:r>
          </a:p>
        </p:txBody>
      </p:sp>
      <p:pic>
        <p:nvPicPr>
          <p:cNvPr id="390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1411" y="6995285"/>
            <a:ext cx="7161103" cy="1091925"/>
          </a:xfrm>
          <a:prstGeom prst="rect">
            <a:avLst/>
          </a:prstGeom>
        </p:spPr>
      </p:pic>
      <p:sp>
        <p:nvSpPr>
          <p:cNvPr id="392" name="矩形"/>
          <p:cNvSpPr/>
          <p:nvPr/>
        </p:nvSpPr>
        <p:spPr>
          <a:xfrm>
            <a:off x="9522382" y="6739739"/>
            <a:ext cx="3606615" cy="1603016"/>
          </a:xfrm>
          <a:prstGeom prst="rect">
            <a:avLst/>
          </a:prstGeom>
          <a:solidFill>
            <a:srgbClr val="51504D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93" name="Contact"/>
          <p:cNvSpPr txBox="1"/>
          <p:nvPr/>
        </p:nvSpPr>
        <p:spPr>
          <a:xfrm>
            <a:off x="9530602" y="7150577"/>
            <a:ext cx="3590174" cy="78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3600">
                <a:solidFill>
                  <a:schemeClr val="accent5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Contact</a:t>
            </a:r>
          </a:p>
        </p:txBody>
      </p:sp>
      <p:sp>
        <p:nvSpPr>
          <p:cNvPr id="394" name="1.分润给合约关联账号"/>
          <p:cNvSpPr txBox="1"/>
          <p:nvPr/>
        </p:nvSpPr>
        <p:spPr>
          <a:xfrm>
            <a:off x="9489492" y="8711740"/>
            <a:ext cx="628387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1.分润给合约关联账号</a:t>
            </a:r>
          </a:p>
        </p:txBody>
      </p:sp>
      <p:sp>
        <p:nvSpPr>
          <p:cNvPr id="395" name="2.创建iNFT数据"/>
          <p:cNvSpPr txBox="1"/>
          <p:nvPr/>
        </p:nvSpPr>
        <p:spPr>
          <a:xfrm>
            <a:off x="9489492" y="9648892"/>
            <a:ext cx="58793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2.创建iNFT数据</a:t>
            </a:r>
          </a:p>
        </p:txBody>
      </p:sp>
      <p:sp>
        <p:nvSpPr>
          <p:cNvPr id="396" name="1.template地址2.支付template指定的费用"/>
          <p:cNvSpPr txBox="1"/>
          <p:nvPr/>
        </p:nvSpPr>
        <p:spPr>
          <a:xfrm>
            <a:off x="3373635" y="8751472"/>
            <a:ext cx="4793464" cy="27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1.template地址2.支付template指定的费用</a:t>
            </a:r>
          </a:p>
        </p:txBody>
      </p:sp>
      <p:sp>
        <p:nvSpPr>
          <p:cNvPr id="397" name="矩形"/>
          <p:cNvSpPr/>
          <p:nvPr/>
        </p:nvSpPr>
        <p:spPr>
          <a:xfrm>
            <a:off x="3855862" y="6739739"/>
            <a:ext cx="3606615" cy="1603016"/>
          </a:xfrm>
          <a:prstGeom prst="rect">
            <a:avLst/>
          </a:prstGeom>
          <a:solidFill>
            <a:srgbClr val="51504D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398" name="Customer"/>
          <p:cNvSpPr txBox="1"/>
          <p:nvPr/>
        </p:nvSpPr>
        <p:spPr>
          <a:xfrm>
            <a:off x="3864083" y="7150577"/>
            <a:ext cx="3590174" cy="78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3600">
                <a:solidFill>
                  <a:srgbClr val="FEAE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Customer</a:t>
            </a:r>
          </a:p>
        </p:txBody>
      </p:sp>
      <p:pic>
        <p:nvPicPr>
          <p:cNvPr id="399" name="线条 线条" descr="线条 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0636683" y="5680334"/>
            <a:ext cx="1378013" cy="405070"/>
          </a:xfrm>
          <a:prstGeom prst="rect">
            <a:avLst/>
          </a:prstGeom>
        </p:spPr>
      </p:pic>
      <p:sp>
        <p:nvSpPr>
          <p:cNvPr id="401" name="1.可肉眼识别的iNFT"/>
          <p:cNvSpPr txBox="1"/>
          <p:nvPr/>
        </p:nvSpPr>
        <p:spPr>
          <a:xfrm>
            <a:off x="16560652" y="8711740"/>
            <a:ext cx="613334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1.可肉眼识别的iNFT</a:t>
            </a:r>
          </a:p>
        </p:txBody>
      </p:sp>
      <p:sp>
        <p:nvSpPr>
          <p:cNvPr id="402" name="2.像NFT一样销售"/>
          <p:cNvSpPr txBox="1"/>
          <p:nvPr/>
        </p:nvSpPr>
        <p:spPr>
          <a:xfrm>
            <a:off x="16540440" y="9611030"/>
            <a:ext cx="587934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2.像NFT一样销售</a:t>
            </a:r>
          </a:p>
        </p:txBody>
      </p:sp>
      <p:sp>
        <p:nvSpPr>
          <p:cNvPr id="403" name="3.所有者为Customer"/>
          <p:cNvSpPr txBox="1"/>
          <p:nvPr/>
        </p:nvSpPr>
        <p:spPr>
          <a:xfrm>
            <a:off x="16540440" y="10652151"/>
            <a:ext cx="587934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3.所有者为Customer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团队介绍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团队介绍</a:t>
            </a:r>
          </a:p>
        </p:txBody>
      </p:sp>
      <p:sp>
        <p:nvSpPr>
          <p:cNvPr id="406" name="李欢瓛"/>
          <p:cNvSpPr txBox="1"/>
          <p:nvPr/>
        </p:nvSpPr>
        <p:spPr>
          <a:xfrm>
            <a:off x="18898492" y="2593516"/>
            <a:ext cx="450960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李欢瓛</a:t>
            </a:r>
          </a:p>
        </p:txBody>
      </p:sp>
      <p:sp>
        <p:nvSpPr>
          <p:cNvPr id="407" name="注册建筑师，高级工程师。…"/>
          <p:cNvSpPr txBox="1"/>
          <p:nvPr/>
        </p:nvSpPr>
        <p:spPr>
          <a:xfrm>
            <a:off x="18898492" y="3763867"/>
            <a:ext cx="4914150" cy="2778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338">
              <a:defRPr sz="3000">
                <a:latin typeface="Chalkboard"/>
                <a:ea typeface="Chalkboard"/>
                <a:cs typeface="Chalkboard"/>
                <a:sym typeface="Chalkboard"/>
              </a:defRPr>
            </a:pPr>
            <a:r>
              <a:t>注册建筑师，高级工程师。</a:t>
            </a:r>
          </a:p>
          <a:p>
            <a:pPr algn="l" defTabSz="2438338">
              <a:defRPr sz="3000">
                <a:latin typeface="Chalkboard"/>
                <a:ea typeface="Chalkboard"/>
                <a:cs typeface="Chalkboard"/>
                <a:sym typeface="Chalkboard"/>
              </a:defRPr>
            </a:pPr>
            <a:r>
              <a:t>区块链、web3技术爱好者。</a:t>
            </a:r>
          </a:p>
          <a:p>
            <a:pPr algn="l" defTabSz="2438338">
              <a:defRPr sz="3000">
                <a:latin typeface="Chalkboard"/>
                <a:ea typeface="Chalkboard"/>
                <a:cs typeface="Chalkboard"/>
                <a:sym typeface="Chalkboard"/>
              </a:defRPr>
            </a:pPr>
            <a:r>
              <a:t>熟悉各类AI、参数化设计应用，参与的建筑设计等曾取得过诸多国内及国际奖项。</a:t>
            </a:r>
          </a:p>
        </p:txBody>
      </p:sp>
      <p:pic>
        <p:nvPicPr>
          <p:cNvPr id="408" name="截屏2024-03-15 08.48.43.png" descr="截屏2024-03-15 08.4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29843" y="7562415"/>
            <a:ext cx="3556001" cy="3571971"/>
          </a:xfrm>
          <a:prstGeom prst="rect">
            <a:avLst/>
          </a:prstGeom>
          <a:ln w="88900">
            <a:miter lim="400000"/>
          </a:ln>
        </p:spPr>
      </p:pic>
      <p:sp>
        <p:nvSpPr>
          <p:cNvPr id="409" name="徐士钊"/>
          <p:cNvSpPr txBox="1"/>
          <p:nvPr/>
        </p:nvSpPr>
        <p:spPr>
          <a:xfrm>
            <a:off x="6522732" y="2584261"/>
            <a:ext cx="450960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徐士钊</a:t>
            </a:r>
          </a:p>
        </p:txBody>
      </p:sp>
      <p:sp>
        <p:nvSpPr>
          <p:cNvPr id="410" name="开源社区爱好者，活跃于国内质量领域。…"/>
          <p:cNvSpPr txBox="1"/>
          <p:nvPr/>
        </p:nvSpPr>
        <p:spPr>
          <a:xfrm>
            <a:off x="6588664" y="3766393"/>
            <a:ext cx="4914149" cy="2773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338">
              <a:defRPr sz="3000">
                <a:latin typeface="Chalkboard"/>
                <a:ea typeface="Chalkboard"/>
                <a:cs typeface="Chalkboard"/>
                <a:sym typeface="Chalkboard"/>
              </a:defRPr>
            </a:pPr>
            <a:r>
              <a:t>开源社区爱好者，活跃于国内质量领域。</a:t>
            </a:r>
          </a:p>
          <a:p>
            <a:pPr algn="l" defTabSz="2438338">
              <a:defRPr sz="3000">
                <a:latin typeface="Chalkboard"/>
                <a:ea typeface="Chalkboard"/>
                <a:cs typeface="Chalkboard"/>
                <a:sym typeface="Chalkboard"/>
              </a:defRPr>
            </a:pPr>
            <a:r>
              <a:t>参加Polkadot 2023冬季黑客松，在系统开发者工具赛道展开角逐，并晋级决赛。</a:t>
            </a:r>
          </a:p>
        </p:txBody>
      </p:sp>
      <p:pic>
        <p:nvPicPr>
          <p:cNvPr id="411" name="截屏2024-03-15 08.49.20.png" descr="截屏2024-03-15 08.49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7496" y="7573058"/>
            <a:ext cx="3556001" cy="3550686"/>
          </a:xfrm>
          <a:prstGeom prst="rect">
            <a:avLst/>
          </a:prstGeom>
          <a:ln w="88900">
            <a:miter lim="400000"/>
          </a:ln>
        </p:spPr>
      </p:pic>
      <p:grpSp>
        <p:nvGrpSpPr>
          <p:cNvPr id="415" name="成组"/>
          <p:cNvGrpSpPr/>
          <p:nvPr/>
        </p:nvGrpSpPr>
        <p:grpSpPr>
          <a:xfrm>
            <a:off x="470429" y="2608091"/>
            <a:ext cx="4914150" cy="8497144"/>
            <a:chOff x="0" y="0"/>
            <a:chExt cx="4914148" cy="8497142"/>
          </a:xfrm>
        </p:grpSpPr>
        <p:sp>
          <p:nvSpPr>
            <p:cNvPr id="412" name="罗嘉飞"/>
            <p:cNvSpPr txBox="1"/>
            <p:nvPr/>
          </p:nvSpPr>
          <p:spPr>
            <a:xfrm>
              <a:off x="34814" y="0"/>
              <a:ext cx="450960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2438338">
                <a:defRPr b="1" sz="5000">
                  <a:latin typeface="Chalkboard"/>
                  <a:ea typeface="Chalkboard"/>
                  <a:cs typeface="Chalkboard"/>
                  <a:sym typeface="Chalkboard"/>
                </a:defRPr>
              </a:lvl1pPr>
            </a:lstStyle>
            <a:p>
              <a:pPr/>
              <a:r>
                <a:t>罗嘉飞</a:t>
              </a:r>
            </a:p>
          </p:txBody>
        </p:sp>
        <p:sp>
          <p:nvSpPr>
            <p:cNvPr id="413" name="区块链专业在校学生。…"/>
            <p:cNvSpPr txBox="1"/>
            <p:nvPr/>
          </p:nvSpPr>
          <p:spPr>
            <a:xfrm>
              <a:off x="0" y="1017898"/>
              <a:ext cx="4914149" cy="2778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2438338">
                <a:defRPr sz="3000">
                  <a:latin typeface="Chalkboard"/>
                  <a:ea typeface="Chalkboard"/>
                  <a:cs typeface="Chalkboard"/>
                  <a:sym typeface="Chalkboard"/>
                </a:defRPr>
              </a:pPr>
              <a:r>
                <a:t>区块链专业在校学生。</a:t>
              </a:r>
            </a:p>
            <a:p>
              <a:pPr algn="l" defTabSz="2438338">
                <a:defRPr sz="3000">
                  <a:latin typeface="Chalkboard"/>
                  <a:ea typeface="Chalkboard"/>
                  <a:cs typeface="Chalkboard"/>
                  <a:sym typeface="Chalkboard"/>
                </a:defRPr>
              </a:pPr>
              <a:r>
                <a:t>参加Polkadot 2023夏季黑客松，并晋级决赛。</a:t>
              </a:r>
            </a:p>
            <a:p>
              <a:pPr algn="l" defTabSz="2438338">
                <a:defRPr sz="3000">
                  <a:latin typeface="Chalkboard"/>
                  <a:ea typeface="Chalkboard"/>
                  <a:cs typeface="Chalkboard"/>
                  <a:sym typeface="Chalkboard"/>
                </a:defRPr>
              </a:pPr>
              <a:r>
                <a:t>参加Polkadot 2023冬季黑客松，并晋级决赛。</a:t>
              </a:r>
            </a:p>
          </p:txBody>
        </p:sp>
        <p:pic>
          <p:nvPicPr>
            <p:cNvPr id="414" name="截屏2024-03-15 08.49.57.png" descr="截屏2024-03-15 08.49.5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1249" y="4983476"/>
              <a:ext cx="3556001" cy="3513667"/>
            </a:xfrm>
            <a:prstGeom prst="rect">
              <a:avLst/>
            </a:prstGeom>
            <a:ln w="88900" cap="flat">
              <a:noFill/>
              <a:miter lim="400000"/>
            </a:ln>
            <a:effectLst/>
          </p:spPr>
        </p:pic>
      </p:grpSp>
      <p:sp>
        <p:nvSpPr>
          <p:cNvPr id="416" name="傅忠强"/>
          <p:cNvSpPr txBox="1"/>
          <p:nvPr/>
        </p:nvSpPr>
        <p:spPr>
          <a:xfrm>
            <a:off x="12640966" y="2581613"/>
            <a:ext cx="450960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傅忠强</a:t>
            </a:r>
          </a:p>
        </p:txBody>
      </p:sp>
      <p:pic>
        <p:nvPicPr>
          <p:cNvPr id="417" name="截屏2024-03-15 08.48.09.png" descr="截屏2024-03-15 08.48.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63314" y="7565114"/>
            <a:ext cx="3556001" cy="3561278"/>
          </a:xfrm>
          <a:prstGeom prst="rect">
            <a:avLst/>
          </a:prstGeom>
          <a:ln w="88900">
            <a:miter lim="400000"/>
          </a:ln>
        </p:spPr>
      </p:pic>
      <p:sp>
        <p:nvSpPr>
          <p:cNvPr id="418" name="Web3开发者，熟悉3D开发。…"/>
          <p:cNvSpPr txBox="1"/>
          <p:nvPr/>
        </p:nvSpPr>
        <p:spPr>
          <a:xfrm>
            <a:off x="12640966" y="3737081"/>
            <a:ext cx="5119373" cy="2788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338">
              <a:defRPr sz="3000">
                <a:latin typeface="Chalkboard"/>
                <a:ea typeface="Chalkboard"/>
                <a:cs typeface="Chalkboard"/>
                <a:sym typeface="Chalkboard"/>
              </a:defRPr>
            </a:pPr>
            <a:r>
              <a:t>Web3开发者，熟悉3D开发。</a:t>
            </a:r>
          </a:p>
          <a:p>
            <a:pPr algn="l" defTabSz="2438338">
              <a:defRPr sz="3000">
                <a:latin typeface="Chalkboard"/>
                <a:ea typeface="Chalkboard"/>
                <a:cs typeface="Chalkboard"/>
                <a:sym typeface="Chalkboard"/>
              </a:defRPr>
            </a:pPr>
            <a:r>
              <a:t>获得Web3 Fund Grants。</a:t>
            </a:r>
          </a:p>
          <a:p>
            <a:pPr algn="l" defTabSz="2438338">
              <a:defRPr sz="3000">
                <a:latin typeface="Chalkboard"/>
                <a:ea typeface="Chalkboard"/>
                <a:cs typeface="Chalkboard"/>
                <a:sym typeface="Chalkboard"/>
              </a:defRPr>
            </a:pPr>
            <a:r>
              <a:t>参加Polkadot 2023冬季黑客松，在基于PolkadotSDK构建的区块链赛道上获奖。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FT存在的困惑点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NFT存在的困惑点</a:t>
            </a:r>
          </a:p>
        </p:txBody>
      </p:sp>
      <p:pic>
        <p:nvPicPr>
          <p:cNvPr id="125" name="截屏2024-02-06 21.30.37.png" descr="截屏2024-02-06 21.3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2841" y="1657309"/>
            <a:ext cx="6216741" cy="4579209"/>
          </a:xfrm>
          <a:prstGeom prst="rect">
            <a:avLst/>
          </a:prstGeom>
          <a:ln w="88900">
            <a:miter lim="400000"/>
          </a:ln>
        </p:spPr>
      </p:pic>
      <p:sp>
        <p:nvSpPr>
          <p:cNvPr id="126" name="1.哪个是最贵的 ?"/>
          <p:cNvSpPr txBox="1"/>
          <p:nvPr/>
        </p:nvSpPr>
        <p:spPr>
          <a:xfrm>
            <a:off x="286449" y="6415586"/>
            <a:ext cx="1168378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1.哪个是最贵的 ?</a:t>
            </a:r>
          </a:p>
        </p:txBody>
      </p:sp>
      <p:pic>
        <p:nvPicPr>
          <p:cNvPr id="127" name="截屏2024-03-07 09.30.20.png" descr="截屏2024-03-07 09.30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2127" y="1626010"/>
            <a:ext cx="6008477" cy="4579209"/>
          </a:xfrm>
          <a:prstGeom prst="rect">
            <a:avLst/>
          </a:prstGeom>
          <a:ln w="88900">
            <a:miter lim="400000"/>
          </a:ln>
        </p:spPr>
      </p:pic>
      <p:sp>
        <p:nvSpPr>
          <p:cNvPr id="128" name="2.到底是怎么定价的 ? 依靠IP ?"/>
          <p:cNvSpPr txBox="1"/>
          <p:nvPr/>
        </p:nvSpPr>
        <p:spPr>
          <a:xfrm>
            <a:off x="12444471" y="6446886"/>
            <a:ext cx="1168378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2.到底是怎么定价的 ? 依靠IP ?</a:t>
            </a:r>
          </a:p>
        </p:txBody>
      </p:sp>
      <p:sp>
        <p:nvSpPr>
          <p:cNvPr id="129" name="3.怎么比较两个不同的NFT系列的价格 ?"/>
          <p:cNvSpPr txBox="1"/>
          <p:nvPr/>
        </p:nvSpPr>
        <p:spPr>
          <a:xfrm>
            <a:off x="4339813" y="12343534"/>
            <a:ext cx="1570437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3.怎么比较两个不同的NFT系列的价格 ?</a:t>
            </a:r>
          </a:p>
        </p:txBody>
      </p:sp>
      <p:pic>
        <p:nvPicPr>
          <p:cNvPr id="130" name="截屏2024-03-07 09.46.00.png" descr="截屏2024-03-07 09.46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5062" y="8229456"/>
            <a:ext cx="3810001" cy="3710718"/>
          </a:xfrm>
          <a:prstGeom prst="rect">
            <a:avLst/>
          </a:prstGeom>
          <a:ln w="88900">
            <a:miter lim="400000"/>
          </a:ln>
        </p:spPr>
      </p:pic>
      <p:pic>
        <p:nvPicPr>
          <p:cNvPr id="131" name="截屏2024-03-07 09.46.39.png" descr="截屏2024-03-07 09.46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12199" y="8148170"/>
            <a:ext cx="3810001" cy="3873291"/>
          </a:xfrm>
          <a:prstGeom prst="rect">
            <a:avLst/>
          </a:prstGeom>
          <a:ln w="88900">
            <a:miter lim="400000"/>
          </a:ln>
        </p:spPr>
      </p:pic>
      <p:sp>
        <p:nvSpPr>
          <p:cNvPr id="132" name="Vs"/>
          <p:cNvSpPr txBox="1"/>
          <p:nvPr/>
        </p:nvSpPr>
        <p:spPr>
          <a:xfrm>
            <a:off x="11287841" y="9420114"/>
            <a:ext cx="1121579" cy="132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Vs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解决方案： iNFT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解决方案： iNFT</a:t>
            </a:r>
          </a:p>
        </p:txBody>
      </p:sp>
      <p:sp>
        <p:nvSpPr>
          <p:cNvPr id="135" name="依靠数学的稀缺性，像比特币那样"/>
          <p:cNvSpPr txBox="1"/>
          <p:nvPr>
            <p:ph type="body" sz="quarter" idx="1"/>
          </p:nvPr>
        </p:nvSpPr>
        <p:spPr>
          <a:xfrm>
            <a:off x="7620382" y="4722788"/>
            <a:ext cx="13714144" cy="13294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依靠数学的稀缺性，像比特币那样</a:t>
            </a:r>
          </a:p>
        </p:txBody>
      </p:sp>
      <p:pic>
        <p:nvPicPr>
          <p:cNvPr id="136" name="Banner_02.jpg" descr="Banner_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438" y="2282681"/>
            <a:ext cx="4470411" cy="4470412"/>
          </a:xfrm>
          <a:prstGeom prst="rect">
            <a:avLst/>
          </a:prstGeom>
          <a:ln w="88900">
            <a:miter lim="400000"/>
          </a:ln>
        </p:spPr>
      </p:pic>
      <p:sp>
        <p:nvSpPr>
          <p:cNvPr id="137" name="人眼马上能识别出的铸造结果"/>
          <p:cNvSpPr txBox="1"/>
          <p:nvPr/>
        </p:nvSpPr>
        <p:spPr>
          <a:xfrm>
            <a:off x="7814424" y="9654627"/>
            <a:ext cx="14244711" cy="132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人眼马上能识别出的铸造结果</a:t>
            </a:r>
          </a:p>
        </p:txBody>
      </p:sp>
      <p:pic>
        <p:nvPicPr>
          <p:cNvPr id="138" name="截屏2024-03-07 10.29.12.png" descr="截屏2024-03-07 10.29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5438" y="7473220"/>
            <a:ext cx="4470411" cy="4470412"/>
          </a:xfrm>
          <a:prstGeom prst="rect">
            <a:avLst/>
          </a:prstGeom>
          <a:ln w="88900">
            <a:miter lim="400000"/>
          </a:ln>
        </p:spPr>
      </p:pic>
      <p:sp>
        <p:nvSpPr>
          <p:cNvPr id="139" name="1.哪个是最贵的 ?"/>
          <p:cNvSpPr txBox="1"/>
          <p:nvPr/>
        </p:nvSpPr>
        <p:spPr>
          <a:xfrm>
            <a:off x="7787626" y="2584059"/>
            <a:ext cx="1168378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1.哪个是最贵的 ?</a:t>
            </a:r>
          </a:p>
        </p:txBody>
      </p:sp>
      <p:sp>
        <p:nvSpPr>
          <p:cNvPr id="140" name="2.到底是怎么定价的 ? 依靠IP ?"/>
          <p:cNvSpPr txBox="1"/>
          <p:nvPr/>
        </p:nvSpPr>
        <p:spPr>
          <a:xfrm>
            <a:off x="7723237" y="3667435"/>
            <a:ext cx="1168378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2.到底是怎么定价的 ? 依靠IP ?</a:t>
            </a:r>
          </a:p>
        </p:txBody>
      </p:sp>
      <p:sp>
        <p:nvSpPr>
          <p:cNvPr id="141" name="3.怎么比较两个不同的NFT系列的价格 ?"/>
          <p:cNvSpPr txBox="1"/>
          <p:nvPr/>
        </p:nvSpPr>
        <p:spPr>
          <a:xfrm>
            <a:off x="7806211" y="8432823"/>
            <a:ext cx="1570437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3.怎么比较两个不同的NFT系列的价格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成组"/>
          <p:cNvGrpSpPr/>
          <p:nvPr/>
        </p:nvGrpSpPr>
        <p:grpSpPr>
          <a:xfrm>
            <a:off x="522697" y="4209251"/>
            <a:ext cx="8488304" cy="5297498"/>
            <a:chOff x="0" y="0"/>
            <a:chExt cx="8488303" cy="5297496"/>
          </a:xfrm>
        </p:grpSpPr>
        <p:grpSp>
          <p:nvGrpSpPr>
            <p:cNvPr id="151" name="成组"/>
            <p:cNvGrpSpPr/>
            <p:nvPr/>
          </p:nvGrpSpPr>
          <p:grpSpPr>
            <a:xfrm>
              <a:off x="-1" y="0"/>
              <a:ext cx="8488305" cy="1060142"/>
              <a:chOff x="0" y="0"/>
              <a:chExt cx="8488303" cy="1060141"/>
            </a:xfrm>
          </p:grpSpPr>
          <p:sp>
            <p:nvSpPr>
              <p:cNvPr id="143" name="正方形"/>
              <p:cNvSpPr/>
              <p:nvPr/>
            </p:nvSpPr>
            <p:spPr>
              <a:xfrm>
                <a:off x="0" y="0"/>
                <a:ext cx="1060142" cy="1060142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4" name="A"/>
              <p:cNvSpPr/>
              <p:nvPr/>
            </p:nvSpPr>
            <p:spPr>
              <a:xfrm>
                <a:off x="1061808" y="0"/>
                <a:ext cx="1060143" cy="106014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145" name="正方形"/>
              <p:cNvSpPr/>
              <p:nvPr/>
            </p:nvSpPr>
            <p:spPr>
              <a:xfrm>
                <a:off x="2123617" y="0"/>
                <a:ext cx="1060142" cy="1060142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6" name="A"/>
              <p:cNvSpPr/>
              <p:nvPr/>
            </p:nvSpPr>
            <p:spPr>
              <a:xfrm>
                <a:off x="3180927" y="0"/>
                <a:ext cx="1060143" cy="1060142"/>
              </a:xfrm>
              <a:prstGeom prst="rect">
                <a:avLst/>
              </a:prstGeom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147" name="正方形"/>
              <p:cNvSpPr/>
              <p:nvPr/>
            </p:nvSpPr>
            <p:spPr>
              <a:xfrm>
                <a:off x="4247234" y="0"/>
                <a:ext cx="1060142" cy="1060142"/>
              </a:xfrm>
              <a:prstGeom prst="rect">
                <a:avLst/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8" name="正方形"/>
              <p:cNvSpPr/>
              <p:nvPr/>
            </p:nvSpPr>
            <p:spPr>
              <a:xfrm>
                <a:off x="5304544" y="0"/>
                <a:ext cx="1060143" cy="1060142"/>
              </a:xfrm>
              <a:prstGeom prst="rect">
                <a:avLst/>
              </a:prstGeom>
              <a:blipFill rotWithShape="1">
                <a:blip r:embed="rId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9" name="A"/>
              <p:cNvSpPr/>
              <p:nvPr/>
            </p:nvSpPr>
            <p:spPr>
              <a:xfrm>
                <a:off x="6361854" y="0"/>
                <a:ext cx="1060143" cy="1060142"/>
              </a:xfrm>
              <a:prstGeom prst="rect">
                <a:avLst/>
              </a:prstGeom>
              <a:blipFill rotWithShape="1">
                <a:blip r:embed="rId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150" name="正方形"/>
              <p:cNvSpPr/>
              <p:nvPr/>
            </p:nvSpPr>
            <p:spPr>
              <a:xfrm>
                <a:off x="7428162" y="0"/>
                <a:ext cx="1060142" cy="1060142"/>
              </a:xfrm>
              <a:prstGeom prst="rect">
                <a:avLst/>
              </a:prstGeom>
              <a:blipFill rotWithShape="1">
                <a:blip r:embed="rId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0" name="成组"/>
            <p:cNvGrpSpPr/>
            <p:nvPr/>
          </p:nvGrpSpPr>
          <p:grpSpPr>
            <a:xfrm>
              <a:off x="-1" y="1057309"/>
              <a:ext cx="8488305" cy="1060143"/>
              <a:chOff x="0" y="0"/>
              <a:chExt cx="8488303" cy="1060141"/>
            </a:xfrm>
          </p:grpSpPr>
          <p:sp>
            <p:nvSpPr>
              <p:cNvPr id="152" name="正方形"/>
              <p:cNvSpPr/>
              <p:nvPr/>
            </p:nvSpPr>
            <p:spPr>
              <a:xfrm>
                <a:off x="0" y="0"/>
                <a:ext cx="1060142" cy="1060142"/>
              </a:xfrm>
              <a:prstGeom prst="rect">
                <a:avLst/>
              </a:prstGeom>
              <a:blipFill rotWithShape="1">
                <a:blip r:embed="rId1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53" name="正方形"/>
              <p:cNvSpPr/>
              <p:nvPr/>
            </p:nvSpPr>
            <p:spPr>
              <a:xfrm>
                <a:off x="1061808" y="0"/>
                <a:ext cx="1060143" cy="1060142"/>
              </a:xfrm>
              <a:prstGeom prst="rect">
                <a:avLst/>
              </a:prstGeom>
              <a:blipFill rotWithShape="1">
                <a:blip r:embed="rId1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54" name="P"/>
              <p:cNvSpPr/>
              <p:nvPr/>
            </p:nvSpPr>
            <p:spPr>
              <a:xfrm>
                <a:off x="2123617" y="0"/>
                <a:ext cx="1060142" cy="1060142"/>
              </a:xfrm>
              <a:prstGeom prst="rect">
                <a:avLst/>
              </a:prstGeom>
              <a:blipFill rotWithShape="1">
                <a:blip r:embed="rId1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P</a:t>
                </a:r>
              </a:p>
            </p:txBody>
          </p:sp>
          <p:sp>
            <p:nvSpPr>
              <p:cNvPr id="155" name="正方形"/>
              <p:cNvSpPr/>
              <p:nvPr/>
            </p:nvSpPr>
            <p:spPr>
              <a:xfrm>
                <a:off x="3180927" y="0"/>
                <a:ext cx="1060143" cy="1060142"/>
              </a:xfrm>
              <a:prstGeom prst="rect">
                <a:avLst/>
              </a:prstGeom>
              <a:blipFill rotWithShape="1">
                <a:blip r:embed="rId1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56" name="正方形"/>
              <p:cNvSpPr/>
              <p:nvPr/>
            </p:nvSpPr>
            <p:spPr>
              <a:xfrm>
                <a:off x="4247234" y="0"/>
                <a:ext cx="1060142" cy="1060142"/>
              </a:xfrm>
              <a:prstGeom prst="rect">
                <a:avLst/>
              </a:prstGeom>
              <a:blipFill rotWithShape="1">
                <a:blip r:embed="rId1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57" name="P"/>
              <p:cNvSpPr/>
              <p:nvPr/>
            </p:nvSpPr>
            <p:spPr>
              <a:xfrm>
                <a:off x="5304544" y="0"/>
                <a:ext cx="1060143" cy="1060142"/>
              </a:xfrm>
              <a:prstGeom prst="rect">
                <a:avLst/>
              </a:prstGeom>
              <a:blipFill rotWithShape="1">
                <a:blip r:embed="rId1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P</a:t>
                </a:r>
              </a:p>
            </p:txBody>
          </p:sp>
          <p:sp>
            <p:nvSpPr>
              <p:cNvPr id="158" name="正方形"/>
              <p:cNvSpPr/>
              <p:nvPr/>
            </p:nvSpPr>
            <p:spPr>
              <a:xfrm>
                <a:off x="6361854" y="0"/>
                <a:ext cx="1060143" cy="1060142"/>
              </a:xfrm>
              <a:prstGeom prst="rect">
                <a:avLst/>
              </a:prstGeom>
              <a:blipFill rotWithShape="1">
                <a:blip r:embed="rId1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59" name="P"/>
              <p:cNvSpPr/>
              <p:nvPr/>
            </p:nvSpPr>
            <p:spPr>
              <a:xfrm>
                <a:off x="7428162" y="0"/>
                <a:ext cx="1060142" cy="1060142"/>
              </a:xfrm>
              <a:prstGeom prst="rect">
                <a:avLst/>
              </a:prstGeom>
              <a:blipFill rotWithShape="1">
                <a:blip r:embed="rId1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P</a:t>
                </a:r>
              </a:p>
            </p:txBody>
          </p:sp>
        </p:grpSp>
        <p:grpSp>
          <p:nvGrpSpPr>
            <p:cNvPr id="169" name="成组"/>
            <p:cNvGrpSpPr/>
            <p:nvPr/>
          </p:nvGrpSpPr>
          <p:grpSpPr>
            <a:xfrm>
              <a:off x="0" y="2118677"/>
              <a:ext cx="8488304" cy="1060143"/>
              <a:chOff x="0" y="0"/>
              <a:chExt cx="8488303" cy="1060141"/>
            </a:xfrm>
          </p:grpSpPr>
          <p:sp>
            <p:nvSpPr>
              <p:cNvPr id="161" name="T"/>
              <p:cNvSpPr/>
              <p:nvPr/>
            </p:nvSpPr>
            <p:spPr>
              <a:xfrm>
                <a:off x="0" y="0"/>
                <a:ext cx="1060142" cy="1060142"/>
              </a:xfrm>
              <a:prstGeom prst="rect">
                <a:avLst/>
              </a:prstGeom>
              <a:blipFill rotWithShape="1">
                <a:blip r:embed="rId1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T</a:t>
                </a:r>
              </a:p>
            </p:txBody>
          </p:sp>
          <p:sp>
            <p:nvSpPr>
              <p:cNvPr id="162" name="正方形"/>
              <p:cNvSpPr/>
              <p:nvPr/>
            </p:nvSpPr>
            <p:spPr>
              <a:xfrm>
                <a:off x="1061808" y="0"/>
                <a:ext cx="1060143" cy="1060142"/>
              </a:xfrm>
              <a:prstGeom prst="rect">
                <a:avLst/>
              </a:prstGeom>
              <a:blipFill rotWithShape="1">
                <a:blip r:embed="rId1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3" name="T"/>
              <p:cNvSpPr/>
              <p:nvPr/>
            </p:nvSpPr>
            <p:spPr>
              <a:xfrm>
                <a:off x="2123617" y="0"/>
                <a:ext cx="1060142" cy="1060142"/>
              </a:xfrm>
              <a:prstGeom prst="rect">
                <a:avLst/>
              </a:prstGeom>
              <a:blipFill rotWithShape="1">
                <a:blip r:embed="rId2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T</a:t>
                </a:r>
              </a:p>
            </p:txBody>
          </p:sp>
          <p:sp>
            <p:nvSpPr>
              <p:cNvPr id="164" name="T"/>
              <p:cNvSpPr/>
              <p:nvPr/>
            </p:nvSpPr>
            <p:spPr>
              <a:xfrm>
                <a:off x="3180927" y="0"/>
                <a:ext cx="1060143" cy="1060142"/>
              </a:xfrm>
              <a:prstGeom prst="rect">
                <a:avLst/>
              </a:prstGeom>
              <a:blipFill rotWithShape="1">
                <a:blip r:embed="rId2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T</a:t>
                </a:r>
              </a:p>
            </p:txBody>
          </p:sp>
          <p:sp>
            <p:nvSpPr>
              <p:cNvPr id="165" name="正方形"/>
              <p:cNvSpPr/>
              <p:nvPr/>
            </p:nvSpPr>
            <p:spPr>
              <a:xfrm>
                <a:off x="4247234" y="0"/>
                <a:ext cx="1060142" cy="1060142"/>
              </a:xfrm>
              <a:prstGeom prst="rect">
                <a:avLst/>
              </a:prstGeom>
              <a:blipFill rotWithShape="1">
                <a:blip r:embed="rId2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6" name="正方形"/>
              <p:cNvSpPr/>
              <p:nvPr/>
            </p:nvSpPr>
            <p:spPr>
              <a:xfrm>
                <a:off x="5304544" y="0"/>
                <a:ext cx="1060143" cy="1060142"/>
              </a:xfrm>
              <a:prstGeom prst="rect">
                <a:avLst/>
              </a:prstGeom>
              <a:blipFill rotWithShape="1">
                <a:blip r:embed="rId2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7" name="正方形"/>
              <p:cNvSpPr/>
              <p:nvPr/>
            </p:nvSpPr>
            <p:spPr>
              <a:xfrm>
                <a:off x="6361854" y="0"/>
                <a:ext cx="1060143" cy="1060142"/>
              </a:xfrm>
              <a:prstGeom prst="rect">
                <a:avLst/>
              </a:prstGeom>
              <a:blipFill rotWithShape="1">
                <a:blip r:embed="rId2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8" name="正方形"/>
              <p:cNvSpPr/>
              <p:nvPr/>
            </p:nvSpPr>
            <p:spPr>
              <a:xfrm>
                <a:off x="7428162" y="0"/>
                <a:ext cx="1060142" cy="1060142"/>
              </a:xfrm>
              <a:prstGeom prst="rect">
                <a:avLst/>
              </a:prstGeom>
              <a:blipFill rotWithShape="1">
                <a:blip r:embed="rId2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8" name="成组"/>
            <p:cNvGrpSpPr/>
            <p:nvPr/>
          </p:nvGrpSpPr>
          <p:grpSpPr>
            <a:xfrm>
              <a:off x="0" y="3178881"/>
              <a:ext cx="8488304" cy="1060143"/>
              <a:chOff x="0" y="0"/>
              <a:chExt cx="8488303" cy="1060141"/>
            </a:xfrm>
          </p:grpSpPr>
          <p:sp>
            <p:nvSpPr>
              <p:cNvPr id="170" name="正方形"/>
              <p:cNvSpPr/>
              <p:nvPr/>
            </p:nvSpPr>
            <p:spPr>
              <a:xfrm>
                <a:off x="0" y="0"/>
                <a:ext cx="1060142" cy="1060142"/>
              </a:xfrm>
              <a:prstGeom prst="rect">
                <a:avLst/>
              </a:prstGeom>
              <a:blipFill rotWithShape="1">
                <a:blip r:embed="rId2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1" name="正方形"/>
              <p:cNvSpPr/>
              <p:nvPr/>
            </p:nvSpPr>
            <p:spPr>
              <a:xfrm>
                <a:off x="1061808" y="0"/>
                <a:ext cx="1060143" cy="1060142"/>
              </a:xfrm>
              <a:prstGeom prst="rect">
                <a:avLst/>
              </a:prstGeom>
              <a:blipFill rotWithShape="1">
                <a:blip r:embed="rId2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2" name="O"/>
              <p:cNvSpPr/>
              <p:nvPr/>
            </p:nvSpPr>
            <p:spPr>
              <a:xfrm>
                <a:off x="2123617" y="0"/>
                <a:ext cx="1060142" cy="1060142"/>
              </a:xfrm>
              <a:prstGeom prst="rect">
                <a:avLst/>
              </a:prstGeom>
              <a:blipFill rotWithShape="1">
                <a:blip r:embed="rId2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O</a:t>
                </a:r>
              </a:p>
            </p:txBody>
          </p:sp>
          <p:sp>
            <p:nvSpPr>
              <p:cNvPr id="173" name="正方形"/>
              <p:cNvSpPr/>
              <p:nvPr/>
            </p:nvSpPr>
            <p:spPr>
              <a:xfrm>
                <a:off x="3180927" y="0"/>
                <a:ext cx="1060143" cy="1060142"/>
              </a:xfrm>
              <a:prstGeom prst="rect">
                <a:avLst/>
              </a:prstGeom>
              <a:blipFill rotWithShape="1">
                <a:blip r:embed="rId2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4" name="O"/>
              <p:cNvSpPr/>
              <p:nvPr/>
            </p:nvSpPr>
            <p:spPr>
              <a:xfrm>
                <a:off x="4247234" y="0"/>
                <a:ext cx="1060142" cy="1060142"/>
              </a:xfrm>
              <a:prstGeom prst="rect">
                <a:avLst/>
              </a:prstGeom>
              <a:blipFill rotWithShape="1">
                <a:blip r:embed="rId3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O</a:t>
                </a:r>
              </a:p>
            </p:txBody>
          </p:sp>
          <p:sp>
            <p:nvSpPr>
              <p:cNvPr id="175" name="正方形"/>
              <p:cNvSpPr/>
              <p:nvPr/>
            </p:nvSpPr>
            <p:spPr>
              <a:xfrm>
                <a:off x="5304544" y="0"/>
                <a:ext cx="1060143" cy="1060142"/>
              </a:xfrm>
              <a:prstGeom prst="rect">
                <a:avLst/>
              </a:prstGeom>
              <a:blipFill rotWithShape="1">
                <a:blip r:embed="rId3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6" name="O"/>
              <p:cNvSpPr/>
              <p:nvPr/>
            </p:nvSpPr>
            <p:spPr>
              <a:xfrm>
                <a:off x="6361854" y="0"/>
                <a:ext cx="1060143" cy="1060142"/>
              </a:xfrm>
              <a:prstGeom prst="rect">
                <a:avLst/>
              </a:prstGeom>
              <a:blipFill rotWithShape="1">
                <a:blip r:embed="rId3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O</a:t>
                </a:r>
              </a:p>
            </p:txBody>
          </p:sp>
          <p:sp>
            <p:nvSpPr>
              <p:cNvPr id="177" name="正方形"/>
              <p:cNvSpPr/>
              <p:nvPr/>
            </p:nvSpPr>
            <p:spPr>
              <a:xfrm>
                <a:off x="7428162" y="0"/>
                <a:ext cx="1060142" cy="1060142"/>
              </a:xfrm>
              <a:prstGeom prst="rect">
                <a:avLst/>
              </a:prstGeom>
              <a:blipFill rotWithShape="1">
                <a:blip r:embed="rId3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87" name="成组"/>
            <p:cNvGrpSpPr/>
            <p:nvPr/>
          </p:nvGrpSpPr>
          <p:grpSpPr>
            <a:xfrm>
              <a:off x="0" y="4237355"/>
              <a:ext cx="8488304" cy="1060142"/>
              <a:chOff x="0" y="0"/>
              <a:chExt cx="8488303" cy="1060141"/>
            </a:xfrm>
          </p:grpSpPr>
          <p:sp>
            <p:nvSpPr>
              <p:cNvPr id="179" name="正方形"/>
              <p:cNvSpPr/>
              <p:nvPr/>
            </p:nvSpPr>
            <p:spPr>
              <a:xfrm>
                <a:off x="0" y="0"/>
                <a:ext cx="1060142" cy="1060142"/>
              </a:xfrm>
              <a:prstGeom prst="rect">
                <a:avLst/>
              </a:prstGeom>
              <a:blipFill rotWithShape="1">
                <a:blip r:embed="rId3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0" name="S"/>
              <p:cNvSpPr/>
              <p:nvPr/>
            </p:nvSpPr>
            <p:spPr>
              <a:xfrm>
                <a:off x="1061808" y="0"/>
                <a:ext cx="1060143" cy="1060142"/>
              </a:xfrm>
              <a:prstGeom prst="rect">
                <a:avLst/>
              </a:prstGeom>
              <a:blipFill rotWithShape="1">
                <a:blip r:embed="rId3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</a:t>
                </a:r>
              </a:p>
            </p:txBody>
          </p:sp>
          <p:sp>
            <p:nvSpPr>
              <p:cNvPr id="181" name="正方形"/>
              <p:cNvSpPr/>
              <p:nvPr/>
            </p:nvSpPr>
            <p:spPr>
              <a:xfrm>
                <a:off x="2123617" y="0"/>
                <a:ext cx="1060142" cy="1060142"/>
              </a:xfrm>
              <a:prstGeom prst="rect">
                <a:avLst/>
              </a:prstGeom>
              <a:blipFill rotWithShape="1">
                <a:blip r:embed="rId3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2" name="S"/>
              <p:cNvSpPr/>
              <p:nvPr/>
            </p:nvSpPr>
            <p:spPr>
              <a:xfrm>
                <a:off x="3180927" y="0"/>
                <a:ext cx="1060143" cy="1060142"/>
              </a:xfrm>
              <a:prstGeom prst="rect">
                <a:avLst/>
              </a:prstGeom>
              <a:blipFill rotWithShape="1">
                <a:blip r:embed="rId3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</a:t>
                </a:r>
              </a:p>
            </p:txBody>
          </p:sp>
          <p:sp>
            <p:nvSpPr>
              <p:cNvPr id="183" name="正方形"/>
              <p:cNvSpPr/>
              <p:nvPr/>
            </p:nvSpPr>
            <p:spPr>
              <a:xfrm>
                <a:off x="4247234" y="0"/>
                <a:ext cx="1060142" cy="1060142"/>
              </a:xfrm>
              <a:prstGeom prst="rect">
                <a:avLst/>
              </a:prstGeom>
              <a:blipFill rotWithShape="1">
                <a:blip r:embed="rId3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4" name="正方形"/>
              <p:cNvSpPr/>
              <p:nvPr/>
            </p:nvSpPr>
            <p:spPr>
              <a:xfrm>
                <a:off x="5304544" y="0"/>
                <a:ext cx="1060143" cy="1060142"/>
              </a:xfrm>
              <a:prstGeom prst="rect">
                <a:avLst/>
              </a:prstGeom>
              <a:blipFill rotWithShape="1">
                <a:blip r:embed="rId3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5" name="正方形"/>
              <p:cNvSpPr/>
              <p:nvPr/>
            </p:nvSpPr>
            <p:spPr>
              <a:xfrm>
                <a:off x="6361854" y="0"/>
                <a:ext cx="1060143" cy="1060142"/>
              </a:xfrm>
              <a:prstGeom prst="rect">
                <a:avLst/>
              </a:prstGeom>
              <a:blipFill rotWithShape="1">
                <a:blip r:embed="rId4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6" name="S"/>
              <p:cNvSpPr/>
              <p:nvPr/>
            </p:nvSpPr>
            <p:spPr>
              <a:xfrm>
                <a:off x="7428162" y="0"/>
                <a:ext cx="1060142" cy="1060142"/>
              </a:xfrm>
              <a:prstGeom prst="rect">
                <a:avLst/>
              </a:prstGeom>
              <a:blipFill rotWithShape="1">
                <a:blip r:embed="rId4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</a:t>
                </a:r>
              </a:p>
            </p:txBody>
          </p:sp>
        </p:grpSp>
      </p:grpSp>
      <p:grpSp>
        <p:nvGrpSpPr>
          <p:cNvPr id="194" name="成组"/>
          <p:cNvGrpSpPr/>
          <p:nvPr/>
        </p:nvGrpSpPr>
        <p:grpSpPr>
          <a:xfrm>
            <a:off x="16674064" y="3509267"/>
            <a:ext cx="5531224" cy="1104856"/>
            <a:chOff x="0" y="0"/>
            <a:chExt cx="5531223" cy="1104854"/>
          </a:xfrm>
        </p:grpSpPr>
        <p:sp>
          <p:nvSpPr>
            <p:cNvPr id="189" name="A"/>
            <p:cNvSpPr/>
            <p:nvPr/>
          </p:nvSpPr>
          <p:spPr>
            <a:xfrm>
              <a:off x="0" y="0"/>
              <a:ext cx="1104855" cy="1104855"/>
            </a:xfrm>
            <a:prstGeom prst="rect">
              <a:avLst/>
            </a:prstGeom>
            <a:blipFill rotWithShape="1">
              <a:blip r:embed="rId4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90" name="正方形"/>
            <p:cNvSpPr/>
            <p:nvPr/>
          </p:nvSpPr>
          <p:spPr>
            <a:xfrm>
              <a:off x="1106591" y="0"/>
              <a:ext cx="1104856" cy="1104855"/>
            </a:xfrm>
            <a:prstGeom prst="rect">
              <a:avLst/>
            </a:prstGeom>
            <a:blipFill rotWithShape="1">
              <a:blip r:embed="rId4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" name="T"/>
            <p:cNvSpPr/>
            <p:nvPr/>
          </p:nvSpPr>
          <p:spPr>
            <a:xfrm>
              <a:off x="2213184" y="0"/>
              <a:ext cx="1104856" cy="1104855"/>
            </a:xfrm>
            <a:prstGeom prst="rect">
              <a:avLst/>
            </a:prstGeom>
            <a:blipFill rotWithShape="1">
              <a:blip r:embed="rId4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6">
                      <a:hueOff val="294345"/>
                      <a:satOff val="-13262"/>
                      <a:lumOff val="-45127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192" name="O"/>
            <p:cNvSpPr/>
            <p:nvPr/>
          </p:nvSpPr>
          <p:spPr>
            <a:xfrm>
              <a:off x="3315089" y="0"/>
              <a:ext cx="1104855" cy="1104855"/>
            </a:xfrm>
            <a:prstGeom prst="rect">
              <a:avLst/>
            </a:prstGeom>
            <a:blipFill rotWithShape="1">
              <a:blip r:embed="rId4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O</a:t>
              </a:r>
            </a:p>
          </p:txBody>
        </p:sp>
        <p:sp>
          <p:nvSpPr>
            <p:cNvPr id="193" name="正方形"/>
            <p:cNvSpPr/>
            <p:nvPr/>
          </p:nvSpPr>
          <p:spPr>
            <a:xfrm>
              <a:off x="4426368" y="0"/>
              <a:ext cx="1104856" cy="1104855"/>
            </a:xfrm>
            <a:prstGeom prst="rect">
              <a:avLst/>
            </a:prstGeom>
            <a:blipFill rotWithShape="1">
              <a:blip r:embed="rId4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00" name="成组"/>
          <p:cNvGrpSpPr/>
          <p:nvPr/>
        </p:nvGrpSpPr>
        <p:grpSpPr>
          <a:xfrm>
            <a:off x="16674064" y="5319328"/>
            <a:ext cx="5531224" cy="1104855"/>
            <a:chOff x="0" y="0"/>
            <a:chExt cx="5531223" cy="1104854"/>
          </a:xfrm>
        </p:grpSpPr>
        <p:sp>
          <p:nvSpPr>
            <p:cNvPr id="195" name="A"/>
            <p:cNvSpPr/>
            <p:nvPr/>
          </p:nvSpPr>
          <p:spPr>
            <a:xfrm>
              <a:off x="0" y="0"/>
              <a:ext cx="1104855" cy="1104855"/>
            </a:xfrm>
            <a:prstGeom prst="rect">
              <a:avLst/>
            </a:prstGeom>
            <a:blipFill rotWithShape="1">
              <a:blip r:embed="rId4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96" name="T"/>
            <p:cNvSpPr/>
            <p:nvPr/>
          </p:nvSpPr>
          <p:spPr>
            <a:xfrm>
              <a:off x="1106591" y="0"/>
              <a:ext cx="1104856" cy="1104855"/>
            </a:xfrm>
            <a:prstGeom prst="rect">
              <a:avLst/>
            </a:prstGeom>
            <a:blipFill rotWithShape="1">
              <a:blip r:embed="rId4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197" name="P"/>
            <p:cNvSpPr/>
            <p:nvPr/>
          </p:nvSpPr>
          <p:spPr>
            <a:xfrm>
              <a:off x="2213184" y="0"/>
              <a:ext cx="1104856" cy="1104855"/>
            </a:xfrm>
            <a:prstGeom prst="rect">
              <a:avLst/>
            </a:prstGeom>
            <a:blipFill rotWithShape="1">
              <a:blip r:embed="rId4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6">
                      <a:hueOff val="294345"/>
                      <a:satOff val="-13262"/>
                      <a:lumOff val="-45127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198" name="O"/>
            <p:cNvSpPr/>
            <p:nvPr/>
          </p:nvSpPr>
          <p:spPr>
            <a:xfrm>
              <a:off x="3315089" y="0"/>
              <a:ext cx="1104855" cy="1104855"/>
            </a:xfrm>
            <a:prstGeom prst="rect">
              <a:avLst/>
            </a:prstGeom>
            <a:blipFill rotWithShape="1">
              <a:blip r:embed="rId5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O</a:t>
              </a:r>
            </a:p>
          </p:txBody>
        </p:sp>
        <p:sp>
          <p:nvSpPr>
            <p:cNvPr id="199" name="S"/>
            <p:cNvSpPr/>
            <p:nvPr/>
          </p:nvSpPr>
          <p:spPr>
            <a:xfrm>
              <a:off x="4426368" y="0"/>
              <a:ext cx="1104856" cy="1104855"/>
            </a:xfrm>
            <a:prstGeom prst="rect">
              <a:avLst/>
            </a:prstGeom>
            <a:blipFill rotWithShape="1">
              <a:blip r:embed="rId5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6">
                      <a:hueOff val="294345"/>
                      <a:satOff val="-13262"/>
                      <a:lumOff val="-45127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206" name="成组"/>
          <p:cNvGrpSpPr/>
          <p:nvPr/>
        </p:nvGrpSpPr>
        <p:grpSpPr>
          <a:xfrm>
            <a:off x="16674064" y="7129387"/>
            <a:ext cx="5531224" cy="1104856"/>
            <a:chOff x="0" y="0"/>
            <a:chExt cx="5531223" cy="1104854"/>
          </a:xfrm>
        </p:grpSpPr>
        <p:sp>
          <p:nvSpPr>
            <p:cNvPr id="201" name="A"/>
            <p:cNvSpPr/>
            <p:nvPr/>
          </p:nvSpPr>
          <p:spPr>
            <a:xfrm>
              <a:off x="0" y="0"/>
              <a:ext cx="1104855" cy="1104855"/>
            </a:xfrm>
            <a:prstGeom prst="rect">
              <a:avLst/>
            </a:prstGeom>
            <a:blipFill rotWithShape="1">
              <a:blip r:embed="rId5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02" name="T"/>
            <p:cNvSpPr/>
            <p:nvPr/>
          </p:nvSpPr>
          <p:spPr>
            <a:xfrm>
              <a:off x="1106591" y="0"/>
              <a:ext cx="1104856" cy="1104855"/>
            </a:xfrm>
            <a:prstGeom prst="rect">
              <a:avLst/>
            </a:prstGeom>
            <a:blipFill rotWithShape="1">
              <a:blip r:embed="rId5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203" name="P"/>
            <p:cNvSpPr/>
            <p:nvPr/>
          </p:nvSpPr>
          <p:spPr>
            <a:xfrm>
              <a:off x="2213184" y="0"/>
              <a:ext cx="1104856" cy="1104855"/>
            </a:xfrm>
            <a:prstGeom prst="rect">
              <a:avLst/>
            </a:prstGeom>
            <a:blipFill rotWithShape="1">
              <a:blip r:embed="rId5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204" name="O"/>
            <p:cNvSpPr/>
            <p:nvPr/>
          </p:nvSpPr>
          <p:spPr>
            <a:xfrm>
              <a:off x="3315089" y="0"/>
              <a:ext cx="1104855" cy="1104855"/>
            </a:xfrm>
            <a:prstGeom prst="rect">
              <a:avLst/>
            </a:prstGeom>
            <a:blipFill rotWithShape="1">
              <a:blip r:embed="rId5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O</a:t>
              </a:r>
            </a:p>
          </p:txBody>
        </p:sp>
        <p:sp>
          <p:nvSpPr>
            <p:cNvPr id="205" name="S"/>
            <p:cNvSpPr/>
            <p:nvPr/>
          </p:nvSpPr>
          <p:spPr>
            <a:xfrm>
              <a:off x="4426368" y="0"/>
              <a:ext cx="1104856" cy="1104855"/>
            </a:xfrm>
            <a:prstGeom prst="rect">
              <a:avLst/>
            </a:prstGeom>
            <a:blipFill rotWithShape="1">
              <a:blip r:embed="rId5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212" name="成组"/>
          <p:cNvGrpSpPr/>
          <p:nvPr/>
        </p:nvGrpSpPr>
        <p:grpSpPr>
          <a:xfrm>
            <a:off x="16674064" y="8939448"/>
            <a:ext cx="5531224" cy="1104855"/>
            <a:chOff x="0" y="0"/>
            <a:chExt cx="5531223" cy="1104854"/>
          </a:xfrm>
        </p:grpSpPr>
        <p:sp>
          <p:nvSpPr>
            <p:cNvPr id="207" name="A"/>
            <p:cNvSpPr/>
            <p:nvPr/>
          </p:nvSpPr>
          <p:spPr>
            <a:xfrm>
              <a:off x="0" y="0"/>
              <a:ext cx="1104855" cy="1104855"/>
            </a:xfrm>
            <a:prstGeom prst="rect">
              <a:avLst/>
            </a:prstGeom>
            <a:blipFill rotWithShape="1">
              <a:blip r:embed="rId5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08" name="T"/>
            <p:cNvSpPr/>
            <p:nvPr/>
          </p:nvSpPr>
          <p:spPr>
            <a:xfrm>
              <a:off x="1106591" y="0"/>
              <a:ext cx="1104856" cy="1104855"/>
            </a:xfrm>
            <a:prstGeom prst="rect">
              <a:avLst/>
            </a:prstGeom>
            <a:blipFill rotWithShape="1">
              <a:blip r:embed="rId5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209" name="P"/>
            <p:cNvSpPr/>
            <p:nvPr/>
          </p:nvSpPr>
          <p:spPr>
            <a:xfrm>
              <a:off x="2213184" y="0"/>
              <a:ext cx="1104856" cy="1104855"/>
            </a:xfrm>
            <a:prstGeom prst="rect">
              <a:avLst/>
            </a:prstGeom>
            <a:blipFill rotWithShape="1">
              <a:blip r:embed="rId5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210" name="O"/>
            <p:cNvSpPr/>
            <p:nvPr/>
          </p:nvSpPr>
          <p:spPr>
            <a:xfrm>
              <a:off x="3315089" y="0"/>
              <a:ext cx="1104855" cy="1104855"/>
            </a:xfrm>
            <a:prstGeom prst="rect">
              <a:avLst/>
            </a:prstGeom>
            <a:blipFill rotWithShape="1">
              <a:blip r:embed="rId6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O</a:t>
              </a:r>
            </a:p>
          </p:txBody>
        </p:sp>
        <p:sp>
          <p:nvSpPr>
            <p:cNvPr id="211" name="S"/>
            <p:cNvSpPr/>
            <p:nvPr/>
          </p:nvSpPr>
          <p:spPr>
            <a:xfrm>
              <a:off x="4426368" y="0"/>
              <a:ext cx="1104856" cy="1104855"/>
            </a:xfrm>
            <a:prstGeom prst="rect">
              <a:avLst/>
            </a:prstGeom>
            <a:blipFill rotWithShape="1">
              <a:blip r:embed="rId6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S</a:t>
              </a:r>
            </a:p>
          </p:txBody>
        </p:sp>
      </p:grpSp>
      <p:sp>
        <p:nvSpPr>
          <p:cNvPr id="213" name="资源模版"/>
          <p:cNvSpPr txBox="1"/>
          <p:nvPr/>
        </p:nvSpPr>
        <p:spPr>
          <a:xfrm>
            <a:off x="993379" y="10338786"/>
            <a:ext cx="792481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资源模版</a:t>
            </a:r>
          </a:p>
        </p:txBody>
      </p:sp>
      <p:sp>
        <p:nvSpPr>
          <p:cNvPr id="214" name="铸造结果"/>
          <p:cNvSpPr txBox="1"/>
          <p:nvPr/>
        </p:nvSpPr>
        <p:spPr>
          <a:xfrm>
            <a:off x="16526059" y="10338786"/>
            <a:ext cx="618907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铸造结果</a:t>
            </a:r>
          </a:p>
        </p:txBody>
      </p:sp>
      <p:sp>
        <p:nvSpPr>
          <p:cNvPr id="215" name="实现原理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实现原理</a:t>
            </a:r>
          </a:p>
        </p:txBody>
      </p:sp>
      <p:sp>
        <p:nvSpPr>
          <p:cNvPr id="216" name="1.依赖区块链不可预测的hash数据…"/>
          <p:cNvSpPr txBox="1"/>
          <p:nvPr/>
        </p:nvSpPr>
        <p:spPr>
          <a:xfrm>
            <a:off x="9747996" y="3603995"/>
            <a:ext cx="6189073" cy="634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338">
              <a:defRPr b="1" sz="4000">
                <a:solidFill>
                  <a:schemeClr val="accent5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1.依赖区块链不可预测的hash数据</a:t>
            </a:r>
          </a:p>
          <a:p>
            <a:pPr algn="l" defTabSz="2438338">
              <a:defRPr b="1" sz="4000">
                <a:solidFill>
                  <a:schemeClr val="accent5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algn="l" defTabSz="2438338">
              <a:defRPr b="1" sz="4000">
                <a:solidFill>
                  <a:schemeClr val="accent5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2.肉眼可识别的铸造结果</a:t>
            </a:r>
          </a:p>
          <a:p>
            <a:pPr algn="l" defTabSz="2438338">
              <a:defRPr b="1" sz="4000">
                <a:solidFill>
                  <a:schemeClr val="accent5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algn="l" defTabSz="2438338">
              <a:defRPr b="1" sz="4000">
                <a:solidFill>
                  <a:schemeClr val="accent5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3.低价格的每次铸造成本</a:t>
            </a:r>
          </a:p>
          <a:p>
            <a:pPr algn="l" defTabSz="2438338">
              <a:defRPr b="1" sz="4000">
                <a:solidFill>
                  <a:schemeClr val="accent5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algn="l" defTabSz="2438338">
              <a:defRPr b="1" sz="4000">
                <a:solidFill>
                  <a:schemeClr val="accent5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4. 所有铸造结果都可以交易</a:t>
            </a:r>
          </a:p>
        </p:txBody>
      </p:sp>
      <p:grpSp>
        <p:nvGrpSpPr>
          <p:cNvPr id="220" name="成组"/>
          <p:cNvGrpSpPr/>
          <p:nvPr/>
        </p:nvGrpSpPr>
        <p:grpSpPr>
          <a:xfrm>
            <a:off x="10416693" y="1631570"/>
            <a:ext cx="3677614" cy="1498445"/>
            <a:chOff x="0" y="0"/>
            <a:chExt cx="3677612" cy="1498443"/>
          </a:xfrm>
        </p:grpSpPr>
        <p:pic>
          <p:nvPicPr>
            <p:cNvPr id="217" name="线条 线条" descr="线条 线条"/>
            <p:cNvPicPr>
              <a:picLocks noChangeAspect="0"/>
            </p:cNvPicPr>
            <p:nvPr/>
          </p:nvPicPr>
          <p:blipFill>
            <a:blip r:embed="rId62">
              <a:extLst/>
            </a:blip>
            <a:stretch>
              <a:fillRect/>
            </a:stretch>
          </p:blipFill>
          <p:spPr>
            <a:xfrm>
              <a:off x="423550" y="406519"/>
              <a:ext cx="3254063" cy="1091925"/>
            </a:xfrm>
            <a:prstGeom prst="rect">
              <a:avLst/>
            </a:prstGeom>
            <a:effectLst/>
          </p:spPr>
        </p:pic>
        <p:sp>
          <p:nvSpPr>
            <p:cNvPr id="219" name="Mint"/>
            <p:cNvSpPr txBox="1"/>
            <p:nvPr/>
          </p:nvSpPr>
          <p:spPr>
            <a:xfrm>
              <a:off x="0" y="-1"/>
              <a:ext cx="3385484" cy="905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8">
                <a:defRPr b="1" sz="5000">
                  <a:latin typeface="Chalkboard"/>
                  <a:ea typeface="Chalkboard"/>
                  <a:cs typeface="Chalkboard"/>
                  <a:sym typeface="Chalkboard"/>
                </a:defRPr>
              </a:lvl1pPr>
            </a:lstStyle>
            <a:p>
              <a:pPr/>
              <a:r>
                <a:t>Mint</a:t>
              </a:r>
            </a:p>
          </p:txBody>
        </p:sp>
      </p:grpSp>
      <p:sp>
        <p:nvSpPr>
          <p:cNvPr id="221" name="哪个更好?"/>
          <p:cNvSpPr txBox="1"/>
          <p:nvPr/>
        </p:nvSpPr>
        <p:spPr>
          <a:xfrm>
            <a:off x="15616020" y="1761574"/>
            <a:ext cx="739961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哪个更好?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成组"/>
          <p:cNvGrpSpPr/>
          <p:nvPr/>
        </p:nvGrpSpPr>
        <p:grpSpPr>
          <a:xfrm>
            <a:off x="4502281" y="1911946"/>
            <a:ext cx="6189074" cy="4341887"/>
            <a:chOff x="0" y="0"/>
            <a:chExt cx="6189072" cy="4341886"/>
          </a:xfrm>
        </p:grpSpPr>
        <p:grpSp>
          <p:nvGrpSpPr>
            <p:cNvPr id="231" name="成组"/>
            <p:cNvGrpSpPr/>
            <p:nvPr/>
          </p:nvGrpSpPr>
          <p:grpSpPr>
            <a:xfrm>
              <a:off x="0" y="0"/>
              <a:ext cx="6189073" cy="868904"/>
              <a:chOff x="0" y="0"/>
              <a:chExt cx="6189072" cy="868903"/>
            </a:xfrm>
          </p:grpSpPr>
          <p:sp>
            <p:nvSpPr>
              <p:cNvPr id="223" name="矩形"/>
              <p:cNvSpPr/>
              <p:nvPr/>
            </p:nvSpPr>
            <p:spPr>
              <a:xfrm>
                <a:off x="0" y="0"/>
                <a:ext cx="772981" cy="86890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4" name="A"/>
              <p:cNvSpPr/>
              <p:nvPr/>
            </p:nvSpPr>
            <p:spPr>
              <a:xfrm>
                <a:off x="774196" y="0"/>
                <a:ext cx="772981" cy="868904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225" name="矩形"/>
              <p:cNvSpPr/>
              <p:nvPr/>
            </p:nvSpPr>
            <p:spPr>
              <a:xfrm>
                <a:off x="1548391" y="0"/>
                <a:ext cx="772982" cy="868904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6" name="A"/>
              <p:cNvSpPr/>
              <p:nvPr/>
            </p:nvSpPr>
            <p:spPr>
              <a:xfrm>
                <a:off x="2319308" y="0"/>
                <a:ext cx="772981" cy="868904"/>
              </a:xfrm>
              <a:prstGeom prst="rect">
                <a:avLst/>
              </a:prstGeom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227" name="矩形"/>
              <p:cNvSpPr/>
              <p:nvPr/>
            </p:nvSpPr>
            <p:spPr>
              <a:xfrm>
                <a:off x="3096783" y="0"/>
                <a:ext cx="772981" cy="868904"/>
              </a:xfrm>
              <a:prstGeom prst="rect">
                <a:avLst/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8" name="矩形"/>
              <p:cNvSpPr/>
              <p:nvPr/>
            </p:nvSpPr>
            <p:spPr>
              <a:xfrm>
                <a:off x="3867699" y="0"/>
                <a:ext cx="772982" cy="868904"/>
              </a:xfrm>
              <a:prstGeom prst="rect">
                <a:avLst/>
              </a:prstGeom>
              <a:blipFill rotWithShape="1">
                <a:blip r:embed="rId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9" name="A"/>
              <p:cNvSpPr/>
              <p:nvPr/>
            </p:nvSpPr>
            <p:spPr>
              <a:xfrm>
                <a:off x="4638615" y="0"/>
                <a:ext cx="772982" cy="868904"/>
              </a:xfrm>
              <a:prstGeom prst="rect">
                <a:avLst/>
              </a:prstGeom>
              <a:blipFill rotWithShape="1">
                <a:blip r:embed="rId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230" name="矩形"/>
              <p:cNvSpPr/>
              <p:nvPr/>
            </p:nvSpPr>
            <p:spPr>
              <a:xfrm>
                <a:off x="5416091" y="0"/>
                <a:ext cx="772982" cy="868904"/>
              </a:xfrm>
              <a:prstGeom prst="rect">
                <a:avLst/>
              </a:prstGeom>
              <a:blipFill rotWithShape="1">
                <a:blip r:embed="rId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40" name="成组"/>
            <p:cNvGrpSpPr/>
            <p:nvPr/>
          </p:nvGrpSpPr>
          <p:grpSpPr>
            <a:xfrm>
              <a:off x="0" y="866582"/>
              <a:ext cx="6189073" cy="868905"/>
              <a:chOff x="0" y="0"/>
              <a:chExt cx="6189072" cy="868903"/>
            </a:xfrm>
          </p:grpSpPr>
          <p:sp>
            <p:nvSpPr>
              <p:cNvPr id="232" name="矩形"/>
              <p:cNvSpPr/>
              <p:nvPr/>
            </p:nvSpPr>
            <p:spPr>
              <a:xfrm>
                <a:off x="0" y="0"/>
                <a:ext cx="772981" cy="868904"/>
              </a:xfrm>
              <a:prstGeom prst="rect">
                <a:avLst/>
              </a:prstGeom>
              <a:blipFill rotWithShape="1">
                <a:blip r:embed="rId1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3" name="矩形"/>
              <p:cNvSpPr/>
              <p:nvPr/>
            </p:nvSpPr>
            <p:spPr>
              <a:xfrm>
                <a:off x="774196" y="0"/>
                <a:ext cx="772981" cy="868904"/>
              </a:xfrm>
              <a:prstGeom prst="rect">
                <a:avLst/>
              </a:prstGeom>
              <a:blipFill rotWithShape="1">
                <a:blip r:embed="rId1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4" name="P"/>
              <p:cNvSpPr/>
              <p:nvPr/>
            </p:nvSpPr>
            <p:spPr>
              <a:xfrm>
                <a:off x="1548391" y="0"/>
                <a:ext cx="772982" cy="868904"/>
              </a:xfrm>
              <a:prstGeom prst="rect">
                <a:avLst/>
              </a:prstGeom>
              <a:blipFill rotWithShape="1">
                <a:blip r:embed="rId1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P</a:t>
                </a:r>
              </a:p>
            </p:txBody>
          </p:sp>
          <p:sp>
            <p:nvSpPr>
              <p:cNvPr id="235" name="矩形"/>
              <p:cNvSpPr/>
              <p:nvPr/>
            </p:nvSpPr>
            <p:spPr>
              <a:xfrm>
                <a:off x="2319308" y="0"/>
                <a:ext cx="772981" cy="868904"/>
              </a:xfrm>
              <a:prstGeom prst="rect">
                <a:avLst/>
              </a:prstGeom>
              <a:blipFill rotWithShape="1">
                <a:blip r:embed="rId1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6" name="矩形"/>
              <p:cNvSpPr/>
              <p:nvPr/>
            </p:nvSpPr>
            <p:spPr>
              <a:xfrm>
                <a:off x="3096783" y="0"/>
                <a:ext cx="772981" cy="868904"/>
              </a:xfrm>
              <a:prstGeom prst="rect">
                <a:avLst/>
              </a:prstGeom>
              <a:blipFill rotWithShape="1">
                <a:blip r:embed="rId1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7" name="P"/>
              <p:cNvSpPr/>
              <p:nvPr/>
            </p:nvSpPr>
            <p:spPr>
              <a:xfrm>
                <a:off x="3867699" y="0"/>
                <a:ext cx="772982" cy="868904"/>
              </a:xfrm>
              <a:prstGeom prst="rect">
                <a:avLst/>
              </a:prstGeom>
              <a:blipFill rotWithShape="1">
                <a:blip r:embed="rId1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P</a:t>
                </a:r>
              </a:p>
            </p:txBody>
          </p:sp>
          <p:sp>
            <p:nvSpPr>
              <p:cNvPr id="238" name="矩形"/>
              <p:cNvSpPr/>
              <p:nvPr/>
            </p:nvSpPr>
            <p:spPr>
              <a:xfrm>
                <a:off x="4638615" y="0"/>
                <a:ext cx="772982" cy="868904"/>
              </a:xfrm>
              <a:prstGeom prst="rect">
                <a:avLst/>
              </a:prstGeom>
              <a:blipFill rotWithShape="1">
                <a:blip r:embed="rId1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9" name="P"/>
              <p:cNvSpPr/>
              <p:nvPr/>
            </p:nvSpPr>
            <p:spPr>
              <a:xfrm>
                <a:off x="5416091" y="0"/>
                <a:ext cx="772982" cy="868904"/>
              </a:xfrm>
              <a:prstGeom prst="rect">
                <a:avLst/>
              </a:prstGeom>
              <a:blipFill rotWithShape="1">
                <a:blip r:embed="rId1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P</a:t>
                </a:r>
              </a:p>
            </p:txBody>
          </p:sp>
        </p:grpSp>
        <p:grpSp>
          <p:nvGrpSpPr>
            <p:cNvPr id="249" name="成组"/>
            <p:cNvGrpSpPr/>
            <p:nvPr/>
          </p:nvGrpSpPr>
          <p:grpSpPr>
            <a:xfrm>
              <a:off x="0" y="1736491"/>
              <a:ext cx="6189073" cy="868905"/>
              <a:chOff x="0" y="0"/>
              <a:chExt cx="6189072" cy="868903"/>
            </a:xfrm>
          </p:grpSpPr>
          <p:sp>
            <p:nvSpPr>
              <p:cNvPr id="241" name="T"/>
              <p:cNvSpPr/>
              <p:nvPr/>
            </p:nvSpPr>
            <p:spPr>
              <a:xfrm>
                <a:off x="0" y="0"/>
                <a:ext cx="772981" cy="868904"/>
              </a:xfrm>
              <a:prstGeom prst="rect">
                <a:avLst/>
              </a:prstGeom>
              <a:blipFill rotWithShape="1">
                <a:blip r:embed="rId1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T</a:t>
                </a:r>
              </a:p>
            </p:txBody>
          </p:sp>
          <p:sp>
            <p:nvSpPr>
              <p:cNvPr id="242" name="矩形"/>
              <p:cNvSpPr/>
              <p:nvPr/>
            </p:nvSpPr>
            <p:spPr>
              <a:xfrm>
                <a:off x="774196" y="0"/>
                <a:ext cx="772981" cy="868904"/>
              </a:xfrm>
              <a:prstGeom prst="rect">
                <a:avLst/>
              </a:prstGeom>
              <a:blipFill rotWithShape="1">
                <a:blip r:embed="rId1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3" name="T"/>
              <p:cNvSpPr/>
              <p:nvPr/>
            </p:nvSpPr>
            <p:spPr>
              <a:xfrm>
                <a:off x="1548391" y="0"/>
                <a:ext cx="772982" cy="868904"/>
              </a:xfrm>
              <a:prstGeom prst="rect">
                <a:avLst/>
              </a:prstGeom>
              <a:blipFill rotWithShape="1">
                <a:blip r:embed="rId2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T</a:t>
                </a:r>
              </a:p>
            </p:txBody>
          </p:sp>
          <p:sp>
            <p:nvSpPr>
              <p:cNvPr id="244" name="T"/>
              <p:cNvSpPr/>
              <p:nvPr/>
            </p:nvSpPr>
            <p:spPr>
              <a:xfrm>
                <a:off x="2319308" y="0"/>
                <a:ext cx="772981" cy="868904"/>
              </a:xfrm>
              <a:prstGeom prst="rect">
                <a:avLst/>
              </a:prstGeom>
              <a:blipFill rotWithShape="1">
                <a:blip r:embed="rId2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T</a:t>
                </a:r>
              </a:p>
            </p:txBody>
          </p:sp>
          <p:sp>
            <p:nvSpPr>
              <p:cNvPr id="245" name="矩形"/>
              <p:cNvSpPr/>
              <p:nvPr/>
            </p:nvSpPr>
            <p:spPr>
              <a:xfrm>
                <a:off x="3096783" y="0"/>
                <a:ext cx="772981" cy="868904"/>
              </a:xfrm>
              <a:prstGeom prst="rect">
                <a:avLst/>
              </a:prstGeom>
              <a:blipFill rotWithShape="1">
                <a:blip r:embed="rId2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6" name="矩形"/>
              <p:cNvSpPr/>
              <p:nvPr/>
            </p:nvSpPr>
            <p:spPr>
              <a:xfrm>
                <a:off x="3867699" y="0"/>
                <a:ext cx="772982" cy="868904"/>
              </a:xfrm>
              <a:prstGeom prst="rect">
                <a:avLst/>
              </a:prstGeom>
              <a:blipFill rotWithShape="1">
                <a:blip r:embed="rId2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7" name="矩形"/>
              <p:cNvSpPr/>
              <p:nvPr/>
            </p:nvSpPr>
            <p:spPr>
              <a:xfrm>
                <a:off x="4638615" y="0"/>
                <a:ext cx="772982" cy="868904"/>
              </a:xfrm>
              <a:prstGeom prst="rect">
                <a:avLst/>
              </a:prstGeom>
              <a:blipFill rotWithShape="1">
                <a:blip r:embed="rId2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8" name="矩形"/>
              <p:cNvSpPr/>
              <p:nvPr/>
            </p:nvSpPr>
            <p:spPr>
              <a:xfrm>
                <a:off x="5416091" y="0"/>
                <a:ext cx="772982" cy="868904"/>
              </a:xfrm>
              <a:prstGeom prst="rect">
                <a:avLst/>
              </a:prstGeom>
              <a:blipFill rotWithShape="1">
                <a:blip r:embed="rId2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58" name="成组"/>
            <p:cNvGrpSpPr/>
            <p:nvPr/>
          </p:nvGrpSpPr>
          <p:grpSpPr>
            <a:xfrm>
              <a:off x="0" y="2605446"/>
              <a:ext cx="6189073" cy="868905"/>
              <a:chOff x="0" y="0"/>
              <a:chExt cx="6189072" cy="868903"/>
            </a:xfrm>
          </p:grpSpPr>
          <p:sp>
            <p:nvSpPr>
              <p:cNvPr id="250" name="矩形"/>
              <p:cNvSpPr/>
              <p:nvPr/>
            </p:nvSpPr>
            <p:spPr>
              <a:xfrm>
                <a:off x="0" y="0"/>
                <a:ext cx="772981" cy="868904"/>
              </a:xfrm>
              <a:prstGeom prst="rect">
                <a:avLst/>
              </a:prstGeom>
              <a:blipFill rotWithShape="1">
                <a:blip r:embed="rId2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1" name="矩形"/>
              <p:cNvSpPr/>
              <p:nvPr/>
            </p:nvSpPr>
            <p:spPr>
              <a:xfrm>
                <a:off x="774196" y="0"/>
                <a:ext cx="772981" cy="868904"/>
              </a:xfrm>
              <a:prstGeom prst="rect">
                <a:avLst/>
              </a:prstGeom>
              <a:blipFill rotWithShape="1">
                <a:blip r:embed="rId2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2" name="O"/>
              <p:cNvSpPr/>
              <p:nvPr/>
            </p:nvSpPr>
            <p:spPr>
              <a:xfrm>
                <a:off x="1548391" y="0"/>
                <a:ext cx="772982" cy="868904"/>
              </a:xfrm>
              <a:prstGeom prst="rect">
                <a:avLst/>
              </a:prstGeom>
              <a:blipFill rotWithShape="1">
                <a:blip r:embed="rId2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O</a:t>
                </a:r>
              </a:p>
            </p:txBody>
          </p:sp>
          <p:sp>
            <p:nvSpPr>
              <p:cNvPr id="253" name="矩形"/>
              <p:cNvSpPr/>
              <p:nvPr/>
            </p:nvSpPr>
            <p:spPr>
              <a:xfrm>
                <a:off x="2319308" y="0"/>
                <a:ext cx="772981" cy="868904"/>
              </a:xfrm>
              <a:prstGeom prst="rect">
                <a:avLst/>
              </a:prstGeom>
              <a:blipFill rotWithShape="1">
                <a:blip r:embed="rId2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4" name="O"/>
              <p:cNvSpPr/>
              <p:nvPr/>
            </p:nvSpPr>
            <p:spPr>
              <a:xfrm>
                <a:off x="3096783" y="0"/>
                <a:ext cx="772981" cy="868904"/>
              </a:xfrm>
              <a:prstGeom prst="rect">
                <a:avLst/>
              </a:prstGeom>
              <a:blipFill rotWithShape="1">
                <a:blip r:embed="rId3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O</a:t>
                </a:r>
              </a:p>
            </p:txBody>
          </p:sp>
          <p:sp>
            <p:nvSpPr>
              <p:cNvPr id="255" name="矩形"/>
              <p:cNvSpPr/>
              <p:nvPr/>
            </p:nvSpPr>
            <p:spPr>
              <a:xfrm>
                <a:off x="3867699" y="0"/>
                <a:ext cx="772982" cy="868904"/>
              </a:xfrm>
              <a:prstGeom prst="rect">
                <a:avLst/>
              </a:prstGeom>
              <a:blipFill rotWithShape="1">
                <a:blip r:embed="rId3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6" name="O"/>
              <p:cNvSpPr/>
              <p:nvPr/>
            </p:nvSpPr>
            <p:spPr>
              <a:xfrm>
                <a:off x="4638615" y="0"/>
                <a:ext cx="772982" cy="868904"/>
              </a:xfrm>
              <a:prstGeom prst="rect">
                <a:avLst/>
              </a:prstGeom>
              <a:blipFill rotWithShape="1">
                <a:blip r:embed="rId3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O</a:t>
                </a:r>
              </a:p>
            </p:txBody>
          </p:sp>
          <p:sp>
            <p:nvSpPr>
              <p:cNvPr id="257" name="矩形"/>
              <p:cNvSpPr/>
              <p:nvPr/>
            </p:nvSpPr>
            <p:spPr>
              <a:xfrm>
                <a:off x="5416091" y="0"/>
                <a:ext cx="772982" cy="868904"/>
              </a:xfrm>
              <a:prstGeom prst="rect">
                <a:avLst/>
              </a:prstGeom>
              <a:blipFill rotWithShape="1">
                <a:blip r:embed="rId3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67" name="成组"/>
            <p:cNvGrpSpPr/>
            <p:nvPr/>
          </p:nvGrpSpPr>
          <p:grpSpPr>
            <a:xfrm>
              <a:off x="0" y="3472982"/>
              <a:ext cx="6189073" cy="868905"/>
              <a:chOff x="0" y="0"/>
              <a:chExt cx="6189072" cy="868903"/>
            </a:xfrm>
          </p:grpSpPr>
          <p:sp>
            <p:nvSpPr>
              <p:cNvPr id="259" name="矩形"/>
              <p:cNvSpPr/>
              <p:nvPr/>
            </p:nvSpPr>
            <p:spPr>
              <a:xfrm>
                <a:off x="0" y="0"/>
                <a:ext cx="772981" cy="868904"/>
              </a:xfrm>
              <a:prstGeom prst="rect">
                <a:avLst/>
              </a:prstGeom>
              <a:blipFill rotWithShape="1">
                <a:blip r:embed="rId3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0" name="S"/>
              <p:cNvSpPr/>
              <p:nvPr/>
            </p:nvSpPr>
            <p:spPr>
              <a:xfrm>
                <a:off x="774196" y="0"/>
                <a:ext cx="772981" cy="868904"/>
              </a:xfrm>
              <a:prstGeom prst="rect">
                <a:avLst/>
              </a:prstGeom>
              <a:blipFill rotWithShape="1">
                <a:blip r:embed="rId3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3">
                        <a:satOff val="-19059"/>
                        <a:lumOff val="-22550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</a:t>
                </a:r>
              </a:p>
            </p:txBody>
          </p:sp>
          <p:sp>
            <p:nvSpPr>
              <p:cNvPr id="261" name="矩形"/>
              <p:cNvSpPr/>
              <p:nvPr/>
            </p:nvSpPr>
            <p:spPr>
              <a:xfrm>
                <a:off x="1548391" y="0"/>
                <a:ext cx="772982" cy="868904"/>
              </a:xfrm>
              <a:prstGeom prst="rect">
                <a:avLst/>
              </a:prstGeom>
              <a:blipFill rotWithShape="1">
                <a:blip r:embed="rId3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2" name="S"/>
              <p:cNvSpPr/>
              <p:nvPr/>
            </p:nvSpPr>
            <p:spPr>
              <a:xfrm>
                <a:off x="2319308" y="0"/>
                <a:ext cx="772981" cy="868904"/>
              </a:xfrm>
              <a:prstGeom prst="rect">
                <a:avLst/>
              </a:prstGeom>
              <a:blipFill rotWithShape="1">
                <a:blip r:embed="rId3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</a:t>
                </a:r>
              </a:p>
            </p:txBody>
          </p:sp>
          <p:sp>
            <p:nvSpPr>
              <p:cNvPr id="263" name="矩形"/>
              <p:cNvSpPr/>
              <p:nvPr/>
            </p:nvSpPr>
            <p:spPr>
              <a:xfrm>
                <a:off x="3096783" y="0"/>
                <a:ext cx="772981" cy="868904"/>
              </a:xfrm>
              <a:prstGeom prst="rect">
                <a:avLst/>
              </a:prstGeom>
              <a:blipFill rotWithShape="1">
                <a:blip r:embed="rId3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4" name="矩形"/>
              <p:cNvSpPr/>
              <p:nvPr/>
            </p:nvSpPr>
            <p:spPr>
              <a:xfrm>
                <a:off x="3867699" y="0"/>
                <a:ext cx="772982" cy="868904"/>
              </a:xfrm>
              <a:prstGeom prst="rect">
                <a:avLst/>
              </a:prstGeom>
              <a:blipFill rotWithShape="1">
                <a:blip r:embed="rId3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5" name="矩形"/>
              <p:cNvSpPr/>
              <p:nvPr/>
            </p:nvSpPr>
            <p:spPr>
              <a:xfrm>
                <a:off x="4638615" y="0"/>
                <a:ext cx="772982" cy="868904"/>
              </a:xfrm>
              <a:prstGeom prst="rect">
                <a:avLst/>
              </a:prstGeom>
              <a:blipFill rotWithShape="1">
                <a:blip r:embed="rId4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400"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6" name="S"/>
              <p:cNvSpPr/>
              <p:nvPr/>
            </p:nvSpPr>
            <p:spPr>
              <a:xfrm>
                <a:off x="5416091" y="0"/>
                <a:ext cx="772982" cy="868904"/>
              </a:xfrm>
              <a:prstGeom prst="rect">
                <a:avLst/>
              </a:prstGeom>
              <a:blipFill rotWithShape="1">
                <a:blip r:embed="rId4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0" dir="162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400">
                    <a:solidFill>
                      <a:schemeClr val="accent6">
                        <a:hueOff val="294345"/>
                        <a:satOff val="-13262"/>
                        <a:lumOff val="-45127"/>
                      </a:schemeClr>
                    </a:solidFill>
                    <a:effectLst>
                      <a:outerShdw sx="100000" sy="100000" kx="0" ky="0" algn="b" rotWithShape="0" blurRad="63500" dist="25400" dir="2700000">
                        <a:srgbClr val="000000">
                          <a:alpha val="7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</a:t>
                </a:r>
              </a:p>
            </p:txBody>
          </p:sp>
        </p:grpSp>
      </p:grpSp>
      <p:sp>
        <p:nvSpPr>
          <p:cNvPr id="269" name="资源模版"/>
          <p:cNvSpPr txBox="1"/>
          <p:nvPr/>
        </p:nvSpPr>
        <p:spPr>
          <a:xfrm>
            <a:off x="1337103" y="3587589"/>
            <a:ext cx="325728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资源模版</a:t>
            </a:r>
          </a:p>
        </p:txBody>
      </p:sp>
      <p:sp>
        <p:nvSpPr>
          <p:cNvPr id="270" name="实现原理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实现原理</a:t>
            </a:r>
          </a:p>
        </p:txBody>
      </p:sp>
      <p:pic>
        <p:nvPicPr>
          <p:cNvPr id="271" name="截屏2024-03-12 08.26.03.png" descr="截屏2024-03-12 08.26.03.png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4545727" y="9593181"/>
            <a:ext cx="5740401" cy="1638301"/>
          </a:xfrm>
          <a:prstGeom prst="rect">
            <a:avLst/>
          </a:prstGeom>
          <a:ln w="88900">
            <a:miter lim="400000"/>
          </a:ln>
        </p:spPr>
      </p:pic>
      <p:sp>
        <p:nvSpPr>
          <p:cNvPr id="272" name="交易Hash"/>
          <p:cNvSpPr txBox="1"/>
          <p:nvPr/>
        </p:nvSpPr>
        <p:spPr>
          <a:xfrm>
            <a:off x="1409459" y="9917031"/>
            <a:ext cx="325728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交易Hash</a:t>
            </a:r>
          </a:p>
        </p:txBody>
      </p:sp>
      <p:pic>
        <p:nvPicPr>
          <p:cNvPr id="273" name="加号 加号" descr="加号 加号"/>
          <p:cNvPicPr>
            <a:picLocks noChangeAspect="0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6936417" y="7063611"/>
            <a:ext cx="1320801" cy="1320801"/>
          </a:xfrm>
          <a:prstGeom prst="rect">
            <a:avLst/>
          </a:prstGeom>
        </p:spPr>
      </p:pic>
      <p:sp>
        <p:nvSpPr>
          <p:cNvPr id="275" name="线条"/>
          <p:cNvSpPr/>
          <p:nvPr/>
        </p:nvSpPr>
        <p:spPr>
          <a:xfrm flipV="1">
            <a:off x="11871967" y="1371685"/>
            <a:ext cx="1" cy="10972630"/>
          </a:xfrm>
          <a:prstGeom prst="line">
            <a:avLst/>
          </a:prstGeom>
          <a:ln w="88900">
            <a:solidFill>
              <a:srgbClr val="86848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grpSp>
        <p:nvGrpSpPr>
          <p:cNvPr id="281" name="成组"/>
          <p:cNvGrpSpPr/>
          <p:nvPr/>
        </p:nvGrpSpPr>
        <p:grpSpPr>
          <a:xfrm>
            <a:off x="16292816" y="2206669"/>
            <a:ext cx="5531224" cy="1104856"/>
            <a:chOff x="0" y="0"/>
            <a:chExt cx="5531223" cy="1104854"/>
          </a:xfrm>
        </p:grpSpPr>
        <p:sp>
          <p:nvSpPr>
            <p:cNvPr id="276" name="A"/>
            <p:cNvSpPr/>
            <p:nvPr/>
          </p:nvSpPr>
          <p:spPr>
            <a:xfrm>
              <a:off x="0" y="0"/>
              <a:ext cx="1104855" cy="1104855"/>
            </a:xfrm>
            <a:prstGeom prst="rect">
              <a:avLst/>
            </a:prstGeom>
            <a:blipFill rotWithShape="1">
              <a:blip r:embed="rId4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77" name="正方形"/>
            <p:cNvSpPr/>
            <p:nvPr/>
          </p:nvSpPr>
          <p:spPr>
            <a:xfrm>
              <a:off x="1106591" y="0"/>
              <a:ext cx="1104856" cy="1104855"/>
            </a:xfrm>
            <a:prstGeom prst="rect">
              <a:avLst/>
            </a:prstGeom>
            <a:blipFill rotWithShape="1">
              <a:blip r:embed="rId4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8" name="T"/>
            <p:cNvSpPr/>
            <p:nvPr/>
          </p:nvSpPr>
          <p:spPr>
            <a:xfrm>
              <a:off x="2213184" y="0"/>
              <a:ext cx="1104856" cy="1104855"/>
            </a:xfrm>
            <a:prstGeom prst="rect">
              <a:avLst/>
            </a:prstGeom>
            <a:blipFill rotWithShape="1">
              <a:blip r:embed="rId4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6">
                      <a:hueOff val="294345"/>
                      <a:satOff val="-13262"/>
                      <a:lumOff val="-45127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279" name="O"/>
            <p:cNvSpPr/>
            <p:nvPr/>
          </p:nvSpPr>
          <p:spPr>
            <a:xfrm>
              <a:off x="3315089" y="0"/>
              <a:ext cx="1104855" cy="1104855"/>
            </a:xfrm>
            <a:prstGeom prst="rect">
              <a:avLst/>
            </a:prstGeom>
            <a:blipFill rotWithShape="1">
              <a:blip r:embed="rId4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O</a:t>
              </a:r>
            </a:p>
          </p:txBody>
        </p:sp>
        <p:sp>
          <p:nvSpPr>
            <p:cNvPr id="280" name="正方形"/>
            <p:cNvSpPr/>
            <p:nvPr/>
          </p:nvSpPr>
          <p:spPr>
            <a:xfrm>
              <a:off x="4426368" y="0"/>
              <a:ext cx="1104856" cy="1104855"/>
            </a:xfrm>
            <a:prstGeom prst="rect">
              <a:avLst/>
            </a:prstGeom>
            <a:blipFill rotWithShape="1">
              <a:blip r:embed="rId4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87" name="成组"/>
          <p:cNvGrpSpPr/>
          <p:nvPr/>
        </p:nvGrpSpPr>
        <p:grpSpPr>
          <a:xfrm>
            <a:off x="16292816" y="3727448"/>
            <a:ext cx="5531224" cy="1104856"/>
            <a:chOff x="0" y="0"/>
            <a:chExt cx="5531223" cy="1104854"/>
          </a:xfrm>
        </p:grpSpPr>
        <p:sp>
          <p:nvSpPr>
            <p:cNvPr id="282" name="A"/>
            <p:cNvSpPr/>
            <p:nvPr/>
          </p:nvSpPr>
          <p:spPr>
            <a:xfrm>
              <a:off x="0" y="0"/>
              <a:ext cx="1104855" cy="1104855"/>
            </a:xfrm>
            <a:prstGeom prst="rect">
              <a:avLst/>
            </a:prstGeom>
            <a:blipFill rotWithShape="1">
              <a:blip r:embed="rId4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83" name="T"/>
            <p:cNvSpPr/>
            <p:nvPr/>
          </p:nvSpPr>
          <p:spPr>
            <a:xfrm>
              <a:off x="1106591" y="0"/>
              <a:ext cx="1104856" cy="1104855"/>
            </a:xfrm>
            <a:prstGeom prst="rect">
              <a:avLst/>
            </a:prstGeom>
            <a:blipFill rotWithShape="1">
              <a:blip r:embed="rId5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284" name="P"/>
            <p:cNvSpPr/>
            <p:nvPr/>
          </p:nvSpPr>
          <p:spPr>
            <a:xfrm>
              <a:off x="2213184" y="0"/>
              <a:ext cx="1104856" cy="1104855"/>
            </a:xfrm>
            <a:prstGeom prst="rect">
              <a:avLst/>
            </a:prstGeom>
            <a:blipFill rotWithShape="1">
              <a:blip r:embed="rId5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6">
                      <a:hueOff val="294345"/>
                      <a:satOff val="-13262"/>
                      <a:lumOff val="-45127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285" name="O"/>
            <p:cNvSpPr/>
            <p:nvPr/>
          </p:nvSpPr>
          <p:spPr>
            <a:xfrm>
              <a:off x="3315089" y="0"/>
              <a:ext cx="1104855" cy="1104855"/>
            </a:xfrm>
            <a:prstGeom prst="rect">
              <a:avLst/>
            </a:prstGeom>
            <a:blipFill rotWithShape="1">
              <a:blip r:embed="rId5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O</a:t>
              </a:r>
            </a:p>
          </p:txBody>
        </p:sp>
        <p:sp>
          <p:nvSpPr>
            <p:cNvPr id="286" name="S"/>
            <p:cNvSpPr/>
            <p:nvPr/>
          </p:nvSpPr>
          <p:spPr>
            <a:xfrm>
              <a:off x="4426368" y="0"/>
              <a:ext cx="1104856" cy="1104855"/>
            </a:xfrm>
            <a:prstGeom prst="rect">
              <a:avLst/>
            </a:prstGeom>
            <a:blipFill rotWithShape="1">
              <a:blip r:embed="rId5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6">
                      <a:hueOff val="294345"/>
                      <a:satOff val="-13262"/>
                      <a:lumOff val="-45127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293" name="成组"/>
          <p:cNvGrpSpPr/>
          <p:nvPr/>
        </p:nvGrpSpPr>
        <p:grpSpPr>
          <a:xfrm>
            <a:off x="16292816" y="5248227"/>
            <a:ext cx="5531224" cy="1104856"/>
            <a:chOff x="0" y="0"/>
            <a:chExt cx="5531223" cy="1104854"/>
          </a:xfrm>
        </p:grpSpPr>
        <p:sp>
          <p:nvSpPr>
            <p:cNvPr id="288" name="A"/>
            <p:cNvSpPr/>
            <p:nvPr/>
          </p:nvSpPr>
          <p:spPr>
            <a:xfrm>
              <a:off x="0" y="0"/>
              <a:ext cx="1104855" cy="1104855"/>
            </a:xfrm>
            <a:prstGeom prst="rect">
              <a:avLst/>
            </a:prstGeom>
            <a:blipFill rotWithShape="1">
              <a:blip r:embed="rId5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89" name="T"/>
            <p:cNvSpPr/>
            <p:nvPr/>
          </p:nvSpPr>
          <p:spPr>
            <a:xfrm>
              <a:off x="1106591" y="0"/>
              <a:ext cx="1104856" cy="1104855"/>
            </a:xfrm>
            <a:prstGeom prst="rect">
              <a:avLst/>
            </a:prstGeom>
            <a:blipFill rotWithShape="1">
              <a:blip r:embed="rId5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290" name="P"/>
            <p:cNvSpPr/>
            <p:nvPr/>
          </p:nvSpPr>
          <p:spPr>
            <a:xfrm>
              <a:off x="2213184" y="0"/>
              <a:ext cx="1104856" cy="1104855"/>
            </a:xfrm>
            <a:prstGeom prst="rect">
              <a:avLst/>
            </a:prstGeom>
            <a:blipFill rotWithShape="1">
              <a:blip r:embed="rId5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291" name="O"/>
            <p:cNvSpPr/>
            <p:nvPr/>
          </p:nvSpPr>
          <p:spPr>
            <a:xfrm>
              <a:off x="3315089" y="0"/>
              <a:ext cx="1104855" cy="1104855"/>
            </a:xfrm>
            <a:prstGeom prst="rect">
              <a:avLst/>
            </a:prstGeom>
            <a:blipFill rotWithShape="1">
              <a:blip r:embed="rId5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O</a:t>
              </a:r>
            </a:p>
          </p:txBody>
        </p:sp>
        <p:sp>
          <p:nvSpPr>
            <p:cNvPr id="292" name="S"/>
            <p:cNvSpPr/>
            <p:nvPr/>
          </p:nvSpPr>
          <p:spPr>
            <a:xfrm>
              <a:off x="4426368" y="0"/>
              <a:ext cx="1104856" cy="1104855"/>
            </a:xfrm>
            <a:prstGeom prst="rect">
              <a:avLst/>
            </a:prstGeom>
            <a:blipFill rotWithShape="1">
              <a:blip r:embed="rId5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299" name="成组"/>
          <p:cNvGrpSpPr/>
          <p:nvPr/>
        </p:nvGrpSpPr>
        <p:grpSpPr>
          <a:xfrm>
            <a:off x="16292816" y="9695998"/>
            <a:ext cx="5531224" cy="1104856"/>
            <a:chOff x="0" y="0"/>
            <a:chExt cx="5531223" cy="1104854"/>
          </a:xfrm>
        </p:grpSpPr>
        <p:sp>
          <p:nvSpPr>
            <p:cNvPr id="294" name="A"/>
            <p:cNvSpPr/>
            <p:nvPr/>
          </p:nvSpPr>
          <p:spPr>
            <a:xfrm>
              <a:off x="0" y="0"/>
              <a:ext cx="1104855" cy="1104855"/>
            </a:xfrm>
            <a:prstGeom prst="rect">
              <a:avLst/>
            </a:prstGeom>
            <a:blipFill rotWithShape="1">
              <a:blip r:embed="rId5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95" name="T"/>
            <p:cNvSpPr/>
            <p:nvPr/>
          </p:nvSpPr>
          <p:spPr>
            <a:xfrm>
              <a:off x="1106591" y="0"/>
              <a:ext cx="1104856" cy="1104855"/>
            </a:xfrm>
            <a:prstGeom prst="rect">
              <a:avLst/>
            </a:prstGeom>
            <a:blipFill rotWithShape="1">
              <a:blip r:embed="rId6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296" name="P"/>
            <p:cNvSpPr/>
            <p:nvPr/>
          </p:nvSpPr>
          <p:spPr>
            <a:xfrm>
              <a:off x="2213184" y="0"/>
              <a:ext cx="1104856" cy="1104855"/>
            </a:xfrm>
            <a:prstGeom prst="rect">
              <a:avLst/>
            </a:prstGeom>
            <a:blipFill rotWithShape="1">
              <a:blip r:embed="rId6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297" name="O"/>
            <p:cNvSpPr/>
            <p:nvPr/>
          </p:nvSpPr>
          <p:spPr>
            <a:xfrm>
              <a:off x="3315089" y="0"/>
              <a:ext cx="1104855" cy="1104855"/>
            </a:xfrm>
            <a:prstGeom prst="rect">
              <a:avLst/>
            </a:prstGeom>
            <a:blipFill rotWithShape="1">
              <a:blip r:embed="rId6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O</a:t>
              </a:r>
            </a:p>
          </p:txBody>
        </p:sp>
        <p:sp>
          <p:nvSpPr>
            <p:cNvPr id="298" name="S"/>
            <p:cNvSpPr/>
            <p:nvPr/>
          </p:nvSpPr>
          <p:spPr>
            <a:xfrm>
              <a:off x="4426368" y="0"/>
              <a:ext cx="1104856" cy="1104855"/>
            </a:xfrm>
            <a:prstGeom prst="rect">
              <a:avLst/>
            </a:prstGeom>
            <a:blipFill rotWithShape="1">
              <a:blip r:embed="rId6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S</a:t>
              </a:r>
            </a:p>
          </p:txBody>
        </p:sp>
      </p:grpSp>
      <p:sp>
        <p:nvSpPr>
          <p:cNvPr id="300" name="可交易的iNFT"/>
          <p:cNvSpPr txBox="1"/>
          <p:nvPr/>
        </p:nvSpPr>
        <p:spPr>
          <a:xfrm>
            <a:off x="16923872" y="800145"/>
            <a:ext cx="523140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可交易的iNFT</a:t>
            </a:r>
          </a:p>
        </p:txBody>
      </p:sp>
      <p:sp>
        <p:nvSpPr>
          <p:cNvPr id="301" name="按照数学随机性获得的iNFT，无法被人操纵，先来者和后到者机会平等"/>
          <p:cNvSpPr txBox="1"/>
          <p:nvPr/>
        </p:nvSpPr>
        <p:spPr>
          <a:xfrm>
            <a:off x="848076" y="12258733"/>
            <a:ext cx="22687848" cy="132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按照数学随机性获得的iNFT，无法被人操纵，先来者和后到者机会平等</a:t>
            </a:r>
          </a:p>
        </p:txBody>
      </p:sp>
      <p:pic>
        <p:nvPicPr>
          <p:cNvPr id="302" name="线条 线条" descr="线条 线条"/>
          <p:cNvPicPr>
            <a:picLocks noChangeAspect="0"/>
          </p:cNvPicPr>
          <p:nvPr/>
        </p:nvPicPr>
        <p:blipFill>
          <a:blip r:embed="rId64">
            <a:extLst/>
          </a:blip>
          <a:stretch>
            <a:fillRect/>
          </a:stretch>
        </p:blipFill>
        <p:spPr>
          <a:xfrm>
            <a:off x="8440753" y="7190513"/>
            <a:ext cx="7000645" cy="1091925"/>
          </a:xfrm>
          <a:prstGeom prst="rect">
            <a:avLst/>
          </a:prstGeom>
        </p:spPr>
      </p:pic>
      <p:sp>
        <p:nvSpPr>
          <p:cNvPr id="304" name="Mint"/>
          <p:cNvSpPr txBox="1"/>
          <p:nvPr/>
        </p:nvSpPr>
        <p:spPr>
          <a:xfrm>
            <a:off x="9175311" y="6729849"/>
            <a:ext cx="3385484" cy="90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Mint</a:t>
            </a:r>
          </a:p>
        </p:txBody>
      </p:sp>
      <p:sp>
        <p:nvSpPr>
          <p:cNvPr id="305" name="……"/>
          <p:cNvSpPr txBox="1"/>
          <p:nvPr/>
        </p:nvSpPr>
        <p:spPr>
          <a:xfrm>
            <a:off x="17084495" y="7332138"/>
            <a:ext cx="3385484" cy="90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截屏2024-03-12 08.27.16.png" descr="截屏2024-03-12 08.27.16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792720" y="922879"/>
            <a:ext cx="17437101" cy="12268201"/>
          </a:xfrm>
          <a:prstGeom prst="rect">
            <a:avLst/>
          </a:prstGeom>
          <a:ln w="88900">
            <a:miter lim="400000"/>
          </a:ln>
        </p:spPr>
      </p:pic>
      <p:sp>
        <p:nvSpPr>
          <p:cNvPr id="308" name="实现原理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实现原理</a:t>
            </a:r>
          </a:p>
        </p:txBody>
      </p:sp>
      <p:sp>
        <p:nvSpPr>
          <p:cNvPr id="309" name="获取资源图像的区域并定位到最终iNFT上"/>
          <p:cNvSpPr txBox="1"/>
          <p:nvPr/>
        </p:nvSpPr>
        <p:spPr>
          <a:xfrm>
            <a:off x="12922013" y="8436329"/>
            <a:ext cx="513845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4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获取资源图像的区域并定位到最终iNFT上</a:t>
            </a:r>
          </a:p>
        </p:txBody>
      </p:sp>
      <p:pic>
        <p:nvPicPr>
          <p:cNvPr id="310" name="截屏2024-03-12 08.26.03.png" descr="截屏2024-03-12 08.26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439" y="1543567"/>
            <a:ext cx="5740401" cy="1638301"/>
          </a:xfrm>
          <a:prstGeom prst="rect">
            <a:avLst/>
          </a:prstGeom>
          <a:ln w="88900">
            <a:miter lim="400000"/>
          </a:ln>
        </p:spPr>
      </p:pic>
      <p:pic>
        <p:nvPicPr>
          <p:cNvPr id="311" name="矩形 矩形" descr="矩形 矩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10811" y="1480842"/>
            <a:ext cx="5749657" cy="1763751"/>
          </a:xfrm>
          <a:prstGeom prst="rect">
            <a:avLst/>
          </a:prstGeom>
        </p:spPr>
      </p:pic>
      <p:pic>
        <p:nvPicPr>
          <p:cNvPr id="313" name="截屏2024-03-12 08.30.22.png" descr="截屏2024-03-12 08.30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06084" y="10299852"/>
            <a:ext cx="5562601" cy="2641601"/>
          </a:xfrm>
          <a:prstGeom prst="rect">
            <a:avLst/>
          </a:prstGeom>
          <a:ln w="88900">
            <a:miter lim="400000"/>
          </a:ln>
        </p:spPr>
      </p:pic>
      <p:pic>
        <p:nvPicPr>
          <p:cNvPr id="314" name="矩形 矩形" descr="矩形 矩形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52295" y="10230866"/>
            <a:ext cx="5593976" cy="2779573"/>
          </a:xfrm>
          <a:prstGeom prst="rect">
            <a:avLst/>
          </a:prstGeom>
        </p:spPr>
      </p:pic>
      <p:pic>
        <p:nvPicPr>
          <p:cNvPr id="316" name="截屏2024-03-12 08.31.08.png" descr="截屏2024-03-12 08.31.0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96141" y="8577308"/>
            <a:ext cx="2743201" cy="3479801"/>
          </a:xfrm>
          <a:prstGeom prst="rect">
            <a:avLst/>
          </a:prstGeom>
          <a:ln w="88900">
            <a:miter lim="400000"/>
          </a:ln>
        </p:spPr>
      </p:pic>
      <p:pic>
        <p:nvPicPr>
          <p:cNvPr id="317" name="矩形 矩形" descr="矩形 矩形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23189" y="8436329"/>
            <a:ext cx="2812905" cy="3837959"/>
          </a:xfrm>
          <a:prstGeom prst="rect">
            <a:avLst/>
          </a:prstGeom>
        </p:spPr>
      </p:pic>
      <p:sp>
        <p:nvSpPr>
          <p:cNvPr id="319" name="根据智能合约Mint出的hash作为随机数"/>
          <p:cNvSpPr txBox="1"/>
          <p:nvPr/>
        </p:nvSpPr>
        <p:spPr>
          <a:xfrm>
            <a:off x="9213083" y="3289504"/>
            <a:ext cx="4844721" cy="153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4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根据智能合约Mint出的hash作为随机数</a:t>
            </a:r>
          </a:p>
        </p:txBody>
      </p:sp>
      <p:sp>
        <p:nvSpPr>
          <p:cNvPr id="320" name="图像和iNFT的基本属性"/>
          <p:cNvSpPr txBox="1"/>
          <p:nvPr/>
        </p:nvSpPr>
        <p:spPr>
          <a:xfrm>
            <a:off x="7898538" y="10855284"/>
            <a:ext cx="3106836" cy="153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4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图像和iNFT的基本属性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资源模版"/>
          <p:cNvSpPr txBox="1"/>
          <p:nvPr/>
        </p:nvSpPr>
        <p:spPr>
          <a:xfrm>
            <a:off x="993379" y="12437112"/>
            <a:ext cx="792481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资源模版</a:t>
            </a:r>
          </a:p>
        </p:txBody>
      </p:sp>
      <p:sp>
        <p:nvSpPr>
          <p:cNvPr id="323" name="iNFT结果"/>
          <p:cNvSpPr txBox="1"/>
          <p:nvPr/>
        </p:nvSpPr>
        <p:spPr>
          <a:xfrm>
            <a:off x="15457313" y="12437112"/>
            <a:ext cx="618907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iNFT结果</a:t>
            </a:r>
          </a:p>
        </p:txBody>
      </p:sp>
      <p:sp>
        <p:nvSpPr>
          <p:cNvPr id="324" name="样例数据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样例数据</a:t>
            </a:r>
          </a:p>
        </p:txBody>
      </p:sp>
      <p:grpSp>
        <p:nvGrpSpPr>
          <p:cNvPr id="328" name="成组"/>
          <p:cNvGrpSpPr/>
          <p:nvPr/>
        </p:nvGrpSpPr>
        <p:grpSpPr>
          <a:xfrm>
            <a:off x="9583380" y="5957402"/>
            <a:ext cx="3677613" cy="1540755"/>
            <a:chOff x="0" y="-42309"/>
            <a:chExt cx="3677612" cy="1540753"/>
          </a:xfrm>
        </p:grpSpPr>
        <p:pic>
          <p:nvPicPr>
            <p:cNvPr id="325" name="线条 线条" descr="线条 线条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3550" y="406519"/>
              <a:ext cx="3254063" cy="1091925"/>
            </a:xfrm>
            <a:prstGeom prst="rect">
              <a:avLst/>
            </a:prstGeom>
            <a:effectLst/>
          </p:spPr>
        </p:pic>
        <p:sp>
          <p:nvSpPr>
            <p:cNvPr id="327" name="铸造"/>
            <p:cNvSpPr txBox="1"/>
            <p:nvPr/>
          </p:nvSpPr>
          <p:spPr>
            <a:xfrm>
              <a:off x="0" y="-42310"/>
              <a:ext cx="3385484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8">
                <a:defRPr b="1" sz="5000">
                  <a:latin typeface="Chalkboard"/>
                  <a:ea typeface="Chalkboard"/>
                  <a:cs typeface="Chalkboard"/>
                  <a:sym typeface="Chalkboard"/>
                </a:defRPr>
              </a:lvl1pPr>
            </a:lstStyle>
            <a:p>
              <a:pPr/>
              <a:r>
                <a:t>铸造</a:t>
              </a:r>
            </a:p>
          </p:txBody>
        </p:sp>
      </p:grpSp>
      <p:pic>
        <p:nvPicPr>
          <p:cNvPr id="329" name="full.png" descr="fu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9816" y="2687796"/>
            <a:ext cx="2134941" cy="8539760"/>
          </a:xfrm>
          <a:prstGeom prst="rect">
            <a:avLst/>
          </a:prstGeom>
          <a:ln w="88900">
            <a:miter lim="400000"/>
          </a:ln>
        </p:spPr>
      </p:pic>
      <p:pic>
        <p:nvPicPr>
          <p:cNvPr id="330" name="截屏2024-03-12 08.38.14.png" descr="截屏2024-03-12 08.38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59093" y="2687796"/>
            <a:ext cx="3979260" cy="8539760"/>
          </a:xfrm>
          <a:prstGeom prst="rect">
            <a:avLst/>
          </a:prstGeom>
          <a:ln w="88900">
            <a:miter lim="400000"/>
          </a:ln>
        </p:spPr>
      </p:pic>
      <p:grpSp>
        <p:nvGrpSpPr>
          <p:cNvPr id="335" name="成组"/>
          <p:cNvGrpSpPr/>
          <p:nvPr/>
        </p:nvGrpSpPr>
        <p:grpSpPr>
          <a:xfrm>
            <a:off x="14463442" y="1640892"/>
            <a:ext cx="8176817" cy="9911578"/>
            <a:chOff x="0" y="0"/>
            <a:chExt cx="8176815" cy="9911576"/>
          </a:xfrm>
        </p:grpSpPr>
        <p:pic>
          <p:nvPicPr>
            <p:cNvPr id="331" name="截屏2024-03-12 08.40.32.png" descr="截屏2024-03-12 08.40.3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92466" y="33589"/>
              <a:ext cx="3979260" cy="4745826"/>
            </a:xfrm>
            <a:prstGeom prst="rect">
              <a:avLst/>
            </a:prstGeom>
            <a:ln w="88900" cap="flat">
              <a:noFill/>
              <a:miter lim="400000"/>
            </a:ln>
            <a:effectLst/>
          </p:spPr>
        </p:pic>
        <p:pic>
          <p:nvPicPr>
            <p:cNvPr id="332" name="截屏2024-03-12 08.39.17.png" descr="截屏2024-03-12 08.39.17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187378" y="5049449"/>
              <a:ext cx="3989438" cy="4862128"/>
            </a:xfrm>
            <a:prstGeom prst="rect">
              <a:avLst/>
            </a:prstGeom>
            <a:ln w="88900" cap="flat">
              <a:noFill/>
              <a:miter lim="400000"/>
            </a:ln>
            <a:effectLst/>
          </p:spPr>
        </p:pic>
        <p:pic>
          <p:nvPicPr>
            <p:cNvPr id="333" name="截屏2024-03-12 08.39.05.png" descr="截屏2024-03-12 08.39.05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5074011"/>
              <a:ext cx="3989438" cy="4776827"/>
            </a:xfrm>
            <a:prstGeom prst="rect">
              <a:avLst/>
            </a:prstGeom>
            <a:ln w="88900" cap="flat">
              <a:noFill/>
              <a:miter lim="400000"/>
            </a:ln>
            <a:effectLst/>
          </p:spPr>
        </p:pic>
        <p:pic>
          <p:nvPicPr>
            <p:cNvPr id="334" name="截屏2024-03-12 08.38.54.png" descr="截屏2024-03-12 08.38.54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88" y="0"/>
              <a:ext cx="3979260" cy="4776826"/>
            </a:xfrm>
            <a:prstGeom prst="rect">
              <a:avLst/>
            </a:prstGeom>
            <a:ln w="889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样例数据"/>
          <p:cNvSpPr txBox="1"/>
          <p:nvPr>
            <p:ph type="title"/>
          </p:nvPr>
        </p:nvSpPr>
        <p:spPr>
          <a:xfrm>
            <a:off x="848076" y="106529"/>
            <a:ext cx="22687848" cy="13294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chemeClr val="accent3">
                    <a:satOff val="-19059"/>
                    <a:lumOff val="-22550"/>
                  </a:schemeClr>
                </a:solidFill>
              </a:defRPr>
            </a:lvl1pPr>
          </a:lstStyle>
          <a:p>
            <a:pPr/>
            <a:r>
              <a:t>样例数据</a:t>
            </a:r>
          </a:p>
        </p:txBody>
      </p:sp>
      <p:pic>
        <p:nvPicPr>
          <p:cNvPr id="338" name="截屏2024-03-12 19.42.15.png" descr="截屏2024-03-12 19.42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0739" y="3454400"/>
            <a:ext cx="5575301" cy="6807200"/>
          </a:xfrm>
          <a:prstGeom prst="rect">
            <a:avLst/>
          </a:prstGeom>
          <a:ln w="88900">
            <a:miter lim="400000"/>
          </a:ln>
        </p:spPr>
      </p:pic>
      <p:pic>
        <p:nvPicPr>
          <p:cNvPr id="339" name="full.png" descr="fu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4824" y="3218679"/>
            <a:ext cx="3639321" cy="7278642"/>
          </a:xfrm>
          <a:prstGeom prst="rect">
            <a:avLst/>
          </a:prstGeom>
          <a:ln w="88900">
            <a:miter lim="400000"/>
          </a:ln>
        </p:spPr>
      </p:pic>
      <p:sp>
        <p:nvSpPr>
          <p:cNvPr id="340" name="资源模版"/>
          <p:cNvSpPr txBox="1"/>
          <p:nvPr/>
        </p:nvSpPr>
        <p:spPr>
          <a:xfrm>
            <a:off x="993379" y="12437112"/>
            <a:ext cx="792481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资源模版</a:t>
            </a:r>
          </a:p>
        </p:txBody>
      </p:sp>
      <p:grpSp>
        <p:nvGrpSpPr>
          <p:cNvPr id="344" name="成组"/>
          <p:cNvGrpSpPr/>
          <p:nvPr/>
        </p:nvGrpSpPr>
        <p:grpSpPr>
          <a:xfrm>
            <a:off x="11443018" y="5957402"/>
            <a:ext cx="3677614" cy="1540755"/>
            <a:chOff x="0" y="-42309"/>
            <a:chExt cx="3677612" cy="1540753"/>
          </a:xfrm>
        </p:grpSpPr>
        <p:pic>
          <p:nvPicPr>
            <p:cNvPr id="341" name="线条 线条" descr="线条 线条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3550" y="406519"/>
              <a:ext cx="3254063" cy="1091925"/>
            </a:xfrm>
            <a:prstGeom prst="rect">
              <a:avLst/>
            </a:prstGeom>
            <a:effectLst/>
          </p:spPr>
        </p:pic>
        <p:sp>
          <p:nvSpPr>
            <p:cNvPr id="343" name="铸造"/>
            <p:cNvSpPr txBox="1"/>
            <p:nvPr/>
          </p:nvSpPr>
          <p:spPr>
            <a:xfrm>
              <a:off x="0" y="-42310"/>
              <a:ext cx="3385484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8">
                <a:defRPr b="1" sz="5000">
                  <a:latin typeface="Chalkboard"/>
                  <a:ea typeface="Chalkboard"/>
                  <a:cs typeface="Chalkboard"/>
                  <a:sym typeface="Chalkboard"/>
                </a:defRPr>
              </a:lvl1pPr>
            </a:lstStyle>
            <a:p>
              <a:pPr/>
              <a:r>
                <a:t>铸造</a:t>
              </a:r>
            </a:p>
          </p:txBody>
        </p:sp>
      </p:grpSp>
      <p:pic>
        <p:nvPicPr>
          <p:cNvPr id="345" name="截屏2024-03-12 19.43.48.png" descr="截屏2024-03-12 19.43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20610" y="1711734"/>
            <a:ext cx="3439355" cy="4189346"/>
          </a:xfrm>
          <a:prstGeom prst="rect">
            <a:avLst/>
          </a:prstGeom>
          <a:ln w="88900">
            <a:miter lim="400000"/>
          </a:ln>
        </p:spPr>
      </p:pic>
      <p:pic>
        <p:nvPicPr>
          <p:cNvPr id="346" name="截屏2024-03-12 19.43.38.png" descr="截屏2024-03-12 19.43.3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489616" y="6975327"/>
            <a:ext cx="3550614" cy="4279342"/>
          </a:xfrm>
          <a:prstGeom prst="rect">
            <a:avLst/>
          </a:prstGeom>
          <a:ln w="88900">
            <a:miter lim="400000"/>
          </a:ln>
        </p:spPr>
      </p:pic>
      <p:pic>
        <p:nvPicPr>
          <p:cNvPr id="347" name="截屏2024-03-12 19.43.28.png" descr="截屏2024-03-12 19.43.2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489616" y="1655705"/>
            <a:ext cx="3550614" cy="4301404"/>
          </a:xfrm>
          <a:prstGeom prst="rect">
            <a:avLst/>
          </a:prstGeom>
          <a:ln w="88900">
            <a:miter lim="400000"/>
          </a:ln>
        </p:spPr>
      </p:pic>
      <p:pic>
        <p:nvPicPr>
          <p:cNvPr id="348" name="截屏2024-03-12 19.43.19.png" descr="截屏2024-03-12 19.43.1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220610" y="7023096"/>
            <a:ext cx="3439355" cy="4183804"/>
          </a:xfrm>
          <a:prstGeom prst="rect">
            <a:avLst/>
          </a:prstGeom>
          <a:ln w="88900">
            <a:miter lim="400000"/>
          </a:ln>
        </p:spPr>
      </p:pic>
      <p:sp>
        <p:nvSpPr>
          <p:cNvPr id="349" name="iNFT结果"/>
          <p:cNvSpPr txBox="1"/>
          <p:nvPr/>
        </p:nvSpPr>
        <p:spPr>
          <a:xfrm>
            <a:off x="15457313" y="12437112"/>
            <a:ext cx="618907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b="1" sz="5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iNFT结果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0x0e70dc74951952060b5600949828445eb0acbc6d9b8dbcc396c853f8891c04867239b7dd543e5028fd3d3907e067048e5b0fa5580080d0b725a62ecd902d5e2d0ca0782a1ae121dc3745cb01bc73531859106f24140b3714988b1a5da286b66a51c8c0744777f3f5152eb4044b1a1498d0b0e93d5beb7afccde4009933d9"/>
          <p:cNvSpPr txBox="1"/>
          <p:nvPr/>
        </p:nvSpPr>
        <p:spPr>
          <a:xfrm>
            <a:off x="37648" y="-42370"/>
            <a:ext cx="24308705" cy="1391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338">
              <a:defRPr b="1" sz="5000">
                <a:solidFill>
                  <a:srgbClr val="86848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0x0e70dc74951952060b5600949828445eb0acbc6d9b8dbcc396c853f8891c04867239b7dd543e5028fd3d3907e067048e5b0fa5580080d0b725a62ecd902d5e2d0ca0782a1ae121dc3745cb01bc73531859106f24140b37149</a:t>
            </a:r>
            <a:r>
              <a:rPr>
                <a:solidFill>
                  <a:schemeClr val="accent3">
                    <a:satOff val="-19059"/>
                    <a:lumOff val="-22550"/>
                  </a:schemeClr>
                </a:solidFill>
              </a:rPr>
              <a:t>88</a:t>
            </a:r>
            <a:r>
              <a:t>b1a5da286b66a51c8c0744777f3f5152eb4044b1a1498d0b0e93d5beb7afccde4009933d96f8e0f1a63b82892cf244308b021504c2895cd67f610cfaf5d1e41733eccc604d75f1900d4ceb83830de5d4b38d09e3007ec526c83dea7d1995b6202da18b8ecb7f95827dd0b0eb5306d4d1804e10ade0c13ce3e8e0ca49ccaa70508286</a:t>
            </a:r>
            <a:r>
              <a:rPr>
                <a:solidFill>
                  <a:schemeClr val="accent3">
                    <a:satOff val="-19059"/>
                    <a:lumOff val="-22550"/>
                  </a:schemeClr>
                </a:solidFill>
              </a:rPr>
              <a:t>70</a:t>
            </a:r>
            <a:r>
              <a:t>579b45541d6d6d6a0ef17063cf22ccb3ed4d0300c60f56b0ac6c9211d1e13706300a7c377933f821332f051b896a108be</a:t>
            </a:r>
            <a:r>
              <a:rPr>
                <a:solidFill>
                  <a:schemeClr val="accent3">
                    <a:satOff val="-19059"/>
                    <a:lumOff val="-22550"/>
                  </a:schemeClr>
                </a:solidFill>
              </a:rPr>
              <a:t>33</a:t>
            </a:r>
            <a:r>
              <a:t>06000c9f4f640fbb5f349d0f692589ed4903705c46067b74e9717bfd6cb41cedab4a0346da68902eab153360126fea0158af36e956706024ca728bd7a13cc6823202587e44acd1c7a0</a:t>
            </a:r>
            <a:r>
              <a:rPr>
                <a:solidFill>
                  <a:schemeClr val="accent3">
                    <a:satOff val="-19059"/>
                    <a:lumOff val="-22550"/>
                  </a:schemeClr>
                </a:solidFill>
              </a:rPr>
              <a:t>52</a:t>
            </a:r>
            <a:r>
              <a:t>f67cb7a0e61a401167f0d08405531e4056bf9ed00ef0e8eccc3427abd158c02bab384ae324205573a8bc6c6e2532f53105587</a:t>
            </a:r>
            <a:r>
              <a:rPr>
                <a:solidFill>
                  <a:schemeClr val="accent3">
                    <a:satOff val="-19059"/>
                    <a:lumOff val="-22550"/>
                  </a:schemeClr>
                </a:solidFill>
              </a:rPr>
              <a:t>8e</a:t>
            </a:r>
            <a:r>
              <a:t>b9677dc553cd903001d56053e5204382236f77ace3b424f1c4c5d7a036449904e23308c79d230117289409d65d40a239bde54823eb87b370cb544a35ddb1a05398493b7433b3e72d7d627ef0e853403bb4801a924b259199a33667b</a:t>
            </a:r>
            <a:r>
              <a:rPr>
                <a:solidFill>
                  <a:schemeClr val="accent3">
                    <a:satOff val="-19059"/>
                    <a:lumOff val="-22550"/>
                  </a:schemeClr>
                </a:solidFill>
              </a:rPr>
              <a:t>28</a:t>
            </a:r>
            <a:r>
              <a:t>c34d5f1613f07b5b1ec2773b6ee10c224e67ac49aacdb4fad36d25a2a4af760fbac70b2c96aa9462aa1bf8eb4e2e2b06dbb70187620b4da2d8a04bd2e9be0a28df1135de0</a:t>
            </a:r>
          </a:p>
        </p:txBody>
      </p:sp>
      <p:sp>
        <p:nvSpPr>
          <p:cNvPr id="352" name="让 Hash 可识别"/>
          <p:cNvSpPr txBox="1"/>
          <p:nvPr>
            <p:ph type="title"/>
          </p:nvPr>
        </p:nvSpPr>
        <p:spPr>
          <a:xfrm>
            <a:off x="1319288" y="4934023"/>
            <a:ext cx="21745424" cy="2545544"/>
          </a:xfrm>
          <a:prstGeom prst="rect">
            <a:avLst/>
          </a:prstGeom>
        </p:spPr>
        <p:txBody>
          <a:bodyPr anchor="b"/>
          <a:lstStyle>
            <a:lvl1pPr defTabSz="440436">
              <a:defRPr sz="13600">
                <a:solidFill>
                  <a:schemeClr val="accent5"/>
                </a:solidFill>
              </a:defRPr>
            </a:lvl1pPr>
          </a:lstStyle>
          <a:p>
            <a:pPr/>
            <a:r>
              <a:t>让 Hash 可识别 </a:t>
            </a:r>
          </a:p>
        </p:txBody>
      </p:sp>
      <p:grpSp>
        <p:nvGrpSpPr>
          <p:cNvPr id="358" name="成组"/>
          <p:cNvGrpSpPr/>
          <p:nvPr/>
        </p:nvGrpSpPr>
        <p:grpSpPr>
          <a:xfrm>
            <a:off x="9426388" y="11073952"/>
            <a:ext cx="5531224" cy="1104856"/>
            <a:chOff x="0" y="0"/>
            <a:chExt cx="5531223" cy="1104854"/>
          </a:xfrm>
        </p:grpSpPr>
        <p:sp>
          <p:nvSpPr>
            <p:cNvPr id="353" name="A"/>
            <p:cNvSpPr/>
            <p:nvPr/>
          </p:nvSpPr>
          <p:spPr>
            <a:xfrm>
              <a:off x="0" y="0"/>
              <a:ext cx="1104855" cy="110485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354" name="T"/>
            <p:cNvSpPr/>
            <p:nvPr/>
          </p:nvSpPr>
          <p:spPr>
            <a:xfrm>
              <a:off x="1106591" y="0"/>
              <a:ext cx="1104856" cy="110485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355" name="P"/>
            <p:cNvSpPr/>
            <p:nvPr/>
          </p:nvSpPr>
          <p:spPr>
            <a:xfrm>
              <a:off x="2213184" y="0"/>
              <a:ext cx="1104856" cy="1104855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356" name="O"/>
            <p:cNvSpPr/>
            <p:nvPr/>
          </p:nvSpPr>
          <p:spPr>
            <a:xfrm>
              <a:off x="3315089" y="0"/>
              <a:ext cx="1104855" cy="1104855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O</a:t>
              </a:r>
            </a:p>
          </p:txBody>
        </p:sp>
        <p:sp>
          <p:nvSpPr>
            <p:cNvPr id="357" name="S"/>
            <p:cNvSpPr/>
            <p:nvPr/>
          </p:nvSpPr>
          <p:spPr>
            <a:xfrm>
              <a:off x="4426368" y="0"/>
              <a:ext cx="1104856" cy="1104855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0" dir="162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solidFill>
                    <a:schemeClr val="accent3">
                      <a:satOff val="-19059"/>
                      <a:lumOff val="-22550"/>
                    </a:schemeClr>
                  </a:solidFill>
                  <a:effectLst>
                    <a:outerShdw sx="100000" sy="100000" kx="0" ky="0" algn="b" rotWithShape="0" blurRad="63500" dist="25400" dir="27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/>
              <a:r>
                <a:t>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F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